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4"/>
    <p:sldMasterId id="2147483742" r:id="rId5"/>
  </p:sldMasterIdLst>
  <p:notesMasterIdLst>
    <p:notesMasterId r:id="rId20"/>
  </p:notesMasterIdLst>
  <p:handoutMasterIdLst>
    <p:handoutMasterId r:id="rId21"/>
  </p:handoutMasterIdLst>
  <p:sldIdLst>
    <p:sldId id="256" r:id="rId6"/>
    <p:sldId id="258" r:id="rId7"/>
    <p:sldId id="274" r:id="rId8"/>
    <p:sldId id="292" r:id="rId9"/>
    <p:sldId id="265" r:id="rId10"/>
    <p:sldId id="280" r:id="rId11"/>
    <p:sldId id="281" r:id="rId12"/>
    <p:sldId id="293" r:id="rId13"/>
    <p:sldId id="284" r:id="rId14"/>
    <p:sldId id="285" r:id="rId15"/>
    <p:sldId id="286" r:id="rId16"/>
    <p:sldId id="287" r:id="rId17"/>
    <p:sldId id="291" r:id="rId18"/>
    <p:sldId id="288" r:id="rId19"/>
  </p:sldIdLst>
  <p:sldSz cx="12192000" cy="6858000"/>
  <p:notesSz cx="6858000" cy="9144000"/>
  <p:defaultTextStyle>
    <a:defPPr>
      <a:defRPr lang="en-US"/>
    </a:defPPr>
    <a:lvl1pPr marL="0" algn="l" defTabSz="4570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92" algn="l" defTabSz="4570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85" algn="l" defTabSz="4570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278" algn="l" defTabSz="4570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370" algn="l" defTabSz="4570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462" algn="l" defTabSz="4570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554" algn="l" defTabSz="4570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648" algn="l" defTabSz="4570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741" algn="l" defTabSz="4570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INTRO" id="{8D9935D9-7943-492A-9103-21EC774AF474}">
          <p14:sldIdLst>
            <p14:sldId id="256"/>
            <p14:sldId id="258"/>
          </p14:sldIdLst>
        </p14:section>
        <p14:section name="Présentation" id="{DCFEF6E2-CEA8-4C1B-9573-CB3D2D4FD30E}">
          <p14:sldIdLst>
            <p14:sldId id="274"/>
            <p14:sldId id="292"/>
            <p14:sldId id="265"/>
            <p14:sldId id="280"/>
            <p14:sldId id="281"/>
            <p14:sldId id="293"/>
            <p14:sldId id="284"/>
            <p14:sldId id="285"/>
            <p14:sldId id="286"/>
            <p14:sldId id="287"/>
            <p14:sldId id="291"/>
            <p14:sldId id="288"/>
            <p14:sldId id="289"/>
            <p14:sldId id="290"/>
          </p14:sldIdLst>
        </p14:section>
        <p14:section name="FIN" id="{8B0FC0F4-1AB7-414D-A746-B445E9180BF0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Çatçoury Élisabeth" initials="ÇÉ" lastIdx="2" clrIdx="0">
    <p:extLst>
      <p:ext uri="{19B8F6BF-5375-455C-9EA6-DF929625EA0E}">
        <p15:presenceInfo xmlns:p15="http://schemas.microsoft.com/office/powerpoint/2012/main" xmlns="" userId="S-1-5-21-3083037000-2172026215-1886294311-824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C000"/>
    <a:srgbClr val="A04E20"/>
    <a:srgbClr val="FF5050"/>
    <a:srgbClr val="FF9B9B"/>
    <a:srgbClr val="229252"/>
    <a:srgbClr val="40745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1" autoAdjust="0"/>
    <p:restoredTop sz="94640" autoAdjust="0"/>
  </p:normalViewPr>
  <p:slideViewPr>
    <p:cSldViewPr snapToGrid="0">
      <p:cViewPr>
        <p:scale>
          <a:sx n="120" d="100"/>
          <a:sy n="120" d="100"/>
        </p:scale>
        <p:origin x="-120" y="-3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F7ECAE-2F54-4201-B6EA-FF625A9D0780}" type="datetimeFigureOut">
              <a:rPr lang="fr-FR" smtClean="0"/>
              <a:pPr/>
              <a:t>29/05/2026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7569B9-6F40-4F11-90AE-1044CC0E213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83077805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680C91-7352-401C-924B-8000C192E333}" type="datetimeFigureOut">
              <a:rPr lang="fr-FR" smtClean="0"/>
              <a:pPr/>
              <a:t>29/05/2026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3A603A-C2B4-499E-9B7D-3F71895ABA0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87704653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1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81" algn="l" defTabSz="9141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62" algn="l" defTabSz="9141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244" algn="l" defTabSz="9141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324" algn="l" defTabSz="9141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405" algn="l" defTabSz="9141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485" algn="l" defTabSz="9141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568" algn="l" defTabSz="9141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650" algn="l" defTabSz="9141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Bienvenue_Log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0" hasCustomPrompt="1"/>
          </p:nvPr>
        </p:nvSpPr>
        <p:spPr>
          <a:xfrm>
            <a:off x="4387853" y="169715"/>
            <a:ext cx="3937001" cy="535531"/>
          </a:xfrm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ondate Medium" pitchFamily="50" charset="0"/>
                <a:ea typeface="Condate Medium" pitchFamily="50" charset="0"/>
              </a:defRPr>
            </a:lvl1pPr>
          </a:lstStyle>
          <a:p>
            <a:pPr lvl="0"/>
            <a:r>
              <a:rPr lang="fr-FR" dirty="0" smtClean="0"/>
              <a:t>bienvenue !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1" hasCustomPrompt="1"/>
          </p:nvPr>
        </p:nvSpPr>
        <p:spPr>
          <a:xfrm>
            <a:off x="4387853" y="705247"/>
            <a:ext cx="3937001" cy="535531"/>
          </a:xfrm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ondate Medium" pitchFamily="50" charset="0"/>
                <a:ea typeface="Condate Medium" pitchFamily="50" charset="0"/>
              </a:defRPr>
            </a:lvl1pPr>
          </a:lstStyle>
          <a:p>
            <a:pPr lvl="0"/>
            <a:r>
              <a:rPr lang="fr-FR" dirty="0" smtClean="0"/>
              <a:t>degemer mat !</a:t>
            </a:r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40699" y="6388057"/>
            <a:ext cx="190434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96704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3-diapositiv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238626"/>
            <a:ext cx="12192000" cy="6193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17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 hasCustomPrompt="1"/>
          </p:nvPr>
        </p:nvSpPr>
        <p:spPr>
          <a:xfrm>
            <a:off x="346123" y="6388057"/>
            <a:ext cx="8922364" cy="313932"/>
          </a:xfrm>
        </p:spPr>
        <p:txBody>
          <a:bodyPr wrap="square">
            <a:sp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smtClean="0"/>
              <a:t>Nom de l’instance • </a:t>
            </a:r>
            <a:fld id="{8DCB8214-035E-4B69-B3D9-8A24892FD3DF}" type="datetime4">
              <a:rPr lang="fr-FR" smtClean="0"/>
              <a:pPr lvl="0"/>
              <a:t>27 juillet 2022</a:t>
            </a:fld>
            <a:r>
              <a:rPr lang="fr-FR" dirty="0" smtClean="0"/>
              <a:t> •  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52692" y="6388057"/>
            <a:ext cx="190434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4771935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459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la présenta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7961" y="-1094990"/>
            <a:ext cx="2489188" cy="3132000"/>
          </a:xfrm>
          <a:prstGeom prst="rect">
            <a:avLst/>
          </a:prstGeom>
        </p:spPr>
      </p:pic>
      <p:sp>
        <p:nvSpPr>
          <p:cNvPr id="4" name="Titre 1"/>
          <p:cNvSpPr>
            <a:spLocks noGrp="1"/>
          </p:cNvSpPr>
          <p:nvPr>
            <p:ph type="title" hasCustomPrompt="1"/>
          </p:nvPr>
        </p:nvSpPr>
        <p:spPr>
          <a:xfrm>
            <a:off x="3240002" y="1800001"/>
            <a:ext cx="7919836" cy="1655014"/>
          </a:xfrm>
          <a:prstGeom prst="rect">
            <a:avLst/>
          </a:prstGeom>
        </p:spPr>
        <p:txBody>
          <a:bodyPr wrap="square" lIns="72000" tIns="72000" rIns="72000" bIns="360000" anchor="b" anchorCtr="0">
            <a:sp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pPr algn="l"/>
            <a:r>
              <a:rPr lang="fr-FR" dirty="0" smtClean="0"/>
              <a:t>Titre de la présentation</a:t>
            </a:r>
            <a:br>
              <a:rPr lang="fr-FR" dirty="0" smtClean="0"/>
            </a:br>
            <a:r>
              <a:rPr lang="fr-FR" dirty="0" smtClean="0"/>
              <a:t>sur 2 lignes max</a:t>
            </a:r>
            <a:endParaRPr lang="fr-FR" dirty="0"/>
          </a:p>
        </p:txBody>
      </p:sp>
      <p:sp>
        <p:nvSpPr>
          <p:cNvPr id="5" name="Sous-titre 2"/>
          <p:cNvSpPr>
            <a:spLocks noGrp="1"/>
          </p:cNvSpPr>
          <p:nvPr>
            <p:ph type="body" idx="1" hasCustomPrompt="1"/>
          </p:nvPr>
        </p:nvSpPr>
        <p:spPr>
          <a:xfrm>
            <a:off x="3240000" y="3630023"/>
            <a:ext cx="7919836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marL="0" indent="0" algn="l">
              <a:buNone/>
            </a:pPr>
            <a:r>
              <a:rPr lang="fr-FR" sz="3200" dirty="0" smtClean="0">
                <a:solidFill>
                  <a:schemeClr val="bg1"/>
                </a:solidFill>
              </a:rPr>
              <a:t>Nom de l’instance</a:t>
            </a:r>
          </a:p>
        </p:txBody>
      </p:sp>
      <p:cxnSp>
        <p:nvCxnSpPr>
          <p:cNvPr id="6" name="Connecteur droit 5"/>
          <p:cNvCxnSpPr/>
          <p:nvPr userDrawn="1"/>
        </p:nvCxnSpPr>
        <p:spPr>
          <a:xfrm>
            <a:off x="3240003" y="3420000"/>
            <a:ext cx="8300553" cy="0"/>
          </a:xfrm>
          <a:prstGeom prst="line">
            <a:avLst/>
          </a:prstGeom>
          <a:ln w="25400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pace réservé du texte 11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4" y="4163206"/>
            <a:ext cx="3490914" cy="424732"/>
          </a:xfrm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smtClean="0"/>
              <a:t>27 juillet 2022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52692" y="6388057"/>
            <a:ext cx="190434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17598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Connecteur droit 20"/>
          <p:cNvCxnSpPr/>
          <p:nvPr userDrawn="1"/>
        </p:nvCxnSpPr>
        <p:spPr>
          <a:xfrm>
            <a:off x="3240002" y="1302711"/>
            <a:ext cx="8617703" cy="0"/>
          </a:xfrm>
          <a:prstGeom prst="line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4563" y="-1095961"/>
            <a:ext cx="2489188" cy="3132000"/>
          </a:xfrm>
          <a:prstGeom prst="rect">
            <a:avLst/>
          </a:prstGeom>
        </p:spPr>
      </p:pic>
      <p:sp>
        <p:nvSpPr>
          <p:cNvPr id="14" name="Espace réservé du texte 2"/>
          <p:cNvSpPr>
            <a:spLocks noGrp="1"/>
          </p:cNvSpPr>
          <p:nvPr>
            <p:ph type="body" sz="quarter" idx="10" hasCustomPrompt="1"/>
          </p:nvPr>
        </p:nvSpPr>
        <p:spPr>
          <a:xfrm>
            <a:off x="346123" y="6388057"/>
            <a:ext cx="8922364" cy="313932"/>
          </a:xfrm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 smtClean="0"/>
              <a:t>Nom de l’instance • </a:t>
            </a:r>
            <a:fld id="{8DCB8214-035E-4B69-B3D9-8A24892FD3DF}" type="datetime4">
              <a:rPr lang="fr-FR" smtClean="0"/>
              <a:pPr lvl="0"/>
              <a:t>27 juillet 2022</a:t>
            </a:fld>
            <a:r>
              <a:rPr lang="fr-FR" dirty="0" smtClean="0"/>
              <a:t> •  </a:t>
            </a:r>
            <a:endParaRPr lang="fr-FR" dirty="0"/>
          </a:p>
        </p:txBody>
      </p:sp>
      <p:cxnSp>
        <p:nvCxnSpPr>
          <p:cNvPr id="16" name="Connecteur droit 15"/>
          <p:cNvCxnSpPr/>
          <p:nvPr userDrawn="1"/>
        </p:nvCxnSpPr>
        <p:spPr>
          <a:xfrm>
            <a:off x="346125" y="6238627"/>
            <a:ext cx="11530686" cy="0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re 1"/>
          <p:cNvSpPr>
            <a:spLocks noGrp="1"/>
          </p:cNvSpPr>
          <p:nvPr>
            <p:ph type="title" hasCustomPrompt="1"/>
          </p:nvPr>
        </p:nvSpPr>
        <p:spPr>
          <a:xfrm>
            <a:off x="3240002" y="345003"/>
            <a:ext cx="8617703" cy="498598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>
              <a:defRPr sz="3600" baseline="0">
                <a:solidFill>
                  <a:schemeClr val="tx1"/>
                </a:solidFill>
              </a:defRPr>
            </a:lvl1pPr>
          </a:lstStyle>
          <a:p>
            <a:pPr algn="l"/>
            <a:r>
              <a:rPr lang="fr-FR" dirty="0" smtClean="0"/>
              <a:t>Sommaire de la présentation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1"/>
          </p:nvPr>
        </p:nvSpPr>
        <p:spPr>
          <a:xfrm>
            <a:off x="3240092" y="1761823"/>
            <a:ext cx="8616951" cy="4474892"/>
          </a:xfrm>
        </p:spPr>
        <p:txBody>
          <a:bodyPr lIns="0" tIns="0" rIns="0" bIns="0"/>
          <a:lstStyle>
            <a:lvl1pPr marL="514351" indent="-514351">
              <a:buFont typeface="+mj-lt"/>
              <a:buAutoNum type="arabicPeriod"/>
              <a:defRPr>
                <a:latin typeface="DM Sans Medium" pitchFamily="2" charset="0"/>
              </a:defRPr>
            </a:lvl1pPr>
            <a:lvl2pPr marL="914372" indent="-457200">
              <a:buSzPct val="100000"/>
              <a:buFont typeface="DM Sans" pitchFamily="2" charset="0"/>
              <a:buChar char="—"/>
              <a:defRPr b="0">
                <a:latin typeface="DM Sans" pitchFamily="2" charset="0"/>
              </a:defRPr>
            </a:lvl2pPr>
            <a:lvl3pPr marL="1371542" indent="-457200">
              <a:buSzPct val="100000"/>
              <a:buFont typeface="Arial" panose="020B0604020202020204" pitchFamily="34" charset="0"/>
              <a:buChar char="•"/>
              <a:defRPr/>
            </a:lvl3pPr>
            <a:lvl4pPr marL="1657262" indent="-285751">
              <a:buFont typeface="DM Sans" pitchFamily="2" charset="0"/>
              <a:buChar char="–"/>
              <a:defRPr>
                <a:latin typeface="DM Sans" pitchFamily="2" charset="0"/>
              </a:defRPr>
            </a:lvl4pPr>
            <a:lvl5pPr marL="2114434" indent="-285751">
              <a:buFont typeface="Arial" panose="020B0604020202020204" pitchFamily="34" charset="0"/>
              <a:buChar char="•"/>
              <a:defRPr sz="1600">
                <a:latin typeface="DM Sans" pitchFamily="2" charset="0"/>
              </a:defRPr>
            </a:lvl5pPr>
          </a:lstStyle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</a:p>
          <a:p>
            <a:pPr lvl="0"/>
            <a:endParaRPr lang="fr-FR" dirty="0" smtClean="0"/>
          </a:p>
          <a:p>
            <a:pPr lvl="0"/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52696" y="6388057"/>
            <a:ext cx="1904347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22121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title" hasCustomPrompt="1"/>
          </p:nvPr>
        </p:nvSpPr>
        <p:spPr>
          <a:xfrm>
            <a:off x="3219453" y="1800002"/>
            <a:ext cx="8128002" cy="1655014"/>
          </a:xfrm>
          <a:prstGeom prst="rect">
            <a:avLst/>
          </a:prstGeom>
        </p:spPr>
        <p:txBody>
          <a:bodyPr lIns="72000" tIns="72000" rIns="72000" bIns="360000" anchor="b" anchorCtr="0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algn="l"/>
            <a:r>
              <a:rPr lang="fr-FR" dirty="0" smtClean="0"/>
              <a:t>Titre de section</a:t>
            </a:r>
            <a:br>
              <a:rPr lang="fr-FR" dirty="0" smtClean="0"/>
            </a:br>
            <a:r>
              <a:rPr lang="fr-FR" dirty="0" smtClean="0"/>
              <a:t>2 lignes max</a:t>
            </a:r>
            <a:endParaRPr lang="fr-FR" dirty="0"/>
          </a:p>
        </p:txBody>
      </p:sp>
      <p:sp>
        <p:nvSpPr>
          <p:cNvPr id="8" name="Sous-titre 2"/>
          <p:cNvSpPr>
            <a:spLocks noGrp="1"/>
          </p:cNvSpPr>
          <p:nvPr>
            <p:ph type="body" idx="1" hasCustomPrompt="1"/>
          </p:nvPr>
        </p:nvSpPr>
        <p:spPr>
          <a:xfrm>
            <a:off x="3219451" y="3630024"/>
            <a:ext cx="8300551" cy="15001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pPr algn="l"/>
            <a:r>
              <a:rPr lang="fr-FR" sz="3200" dirty="0" smtClean="0"/>
              <a:t>Sous-titre et/ou nom de l’intervenant</a:t>
            </a:r>
            <a:endParaRPr lang="fr-FR" sz="3200" dirty="0"/>
          </a:p>
        </p:txBody>
      </p:sp>
      <p:cxnSp>
        <p:nvCxnSpPr>
          <p:cNvPr id="9" name="Connecteur droit 8"/>
          <p:cNvCxnSpPr/>
          <p:nvPr userDrawn="1"/>
        </p:nvCxnSpPr>
        <p:spPr>
          <a:xfrm>
            <a:off x="3219450" y="3420000"/>
            <a:ext cx="8300553" cy="0"/>
          </a:xfrm>
          <a:prstGeom prst="line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4563" y="-1095961"/>
            <a:ext cx="2489188" cy="3132000"/>
          </a:xfrm>
          <a:prstGeom prst="rect">
            <a:avLst/>
          </a:prstGeom>
        </p:spPr>
      </p:pic>
      <p:sp>
        <p:nvSpPr>
          <p:cNvPr id="14" name="Espace réservé du texte 2"/>
          <p:cNvSpPr>
            <a:spLocks noGrp="1"/>
          </p:cNvSpPr>
          <p:nvPr>
            <p:ph type="body" sz="quarter" idx="10" hasCustomPrompt="1"/>
          </p:nvPr>
        </p:nvSpPr>
        <p:spPr>
          <a:xfrm>
            <a:off x="346123" y="6388057"/>
            <a:ext cx="8922364" cy="313932"/>
          </a:xfrm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 smtClean="0"/>
              <a:t>Nom de l’instance • </a:t>
            </a:r>
            <a:fld id="{8DCB8214-035E-4B69-B3D9-8A24892FD3DF}" type="datetime4">
              <a:rPr lang="fr-FR" smtClean="0"/>
              <a:pPr lvl="0"/>
              <a:t>27 juillet 2022</a:t>
            </a:fld>
            <a:r>
              <a:rPr lang="fr-FR" dirty="0" smtClean="0"/>
              <a:t> •  </a:t>
            </a:r>
            <a:endParaRPr lang="fr-FR" dirty="0"/>
          </a:p>
        </p:txBody>
      </p:sp>
      <p:cxnSp>
        <p:nvCxnSpPr>
          <p:cNvPr id="16" name="Connecteur droit 15"/>
          <p:cNvCxnSpPr/>
          <p:nvPr userDrawn="1"/>
        </p:nvCxnSpPr>
        <p:spPr>
          <a:xfrm>
            <a:off x="346125" y="6238627"/>
            <a:ext cx="11530686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52696" y="6388057"/>
            <a:ext cx="1904347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46955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-diapositive vide avec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title" hasCustomPrompt="1"/>
          </p:nvPr>
        </p:nvSpPr>
        <p:spPr>
          <a:xfrm>
            <a:off x="1771650" y="55399"/>
            <a:ext cx="10108178" cy="661308"/>
          </a:xfrm>
          <a:prstGeom prst="rect">
            <a:avLst/>
          </a:prstGeom>
        </p:spPr>
        <p:txBody>
          <a:bodyPr wrap="square" lIns="0" tIns="108000" rIns="108000" bIns="108000" anchor="b" anchorCtr="0">
            <a:spAutoFit/>
          </a:bodyPr>
          <a:lstStyle>
            <a:lvl1pPr>
              <a:defRPr sz="3200"/>
            </a:lvl1pPr>
          </a:lstStyle>
          <a:p>
            <a:pPr algn="l"/>
            <a:r>
              <a:rPr lang="fr-FR" dirty="0" smtClean="0"/>
              <a:t>Titre de la diapositive</a:t>
            </a:r>
            <a:endParaRPr lang="fr-FR" dirty="0"/>
          </a:p>
        </p:txBody>
      </p:sp>
      <p:cxnSp>
        <p:nvCxnSpPr>
          <p:cNvPr id="9" name="Connecteur droit 8"/>
          <p:cNvCxnSpPr/>
          <p:nvPr userDrawn="1"/>
        </p:nvCxnSpPr>
        <p:spPr>
          <a:xfrm>
            <a:off x="1524002" y="714928"/>
            <a:ext cx="10355828" cy="0"/>
          </a:xfrm>
          <a:prstGeom prst="line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6126" y="-408465"/>
            <a:ext cx="915564" cy="1152000"/>
          </a:xfrm>
          <a:prstGeom prst="rect">
            <a:avLst/>
          </a:prstGeom>
        </p:spPr>
      </p:pic>
      <p:sp>
        <p:nvSpPr>
          <p:cNvPr id="8" name="Espace réservé du texte 2"/>
          <p:cNvSpPr>
            <a:spLocks noGrp="1"/>
          </p:cNvSpPr>
          <p:nvPr>
            <p:ph type="body" sz="quarter" idx="10" hasCustomPrompt="1"/>
          </p:nvPr>
        </p:nvSpPr>
        <p:spPr>
          <a:xfrm>
            <a:off x="346123" y="6388057"/>
            <a:ext cx="8922364" cy="313932"/>
          </a:xfrm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 smtClean="0"/>
              <a:t>Nom de l’instance • </a:t>
            </a:r>
            <a:fld id="{8DCB8214-035E-4B69-B3D9-8A24892FD3DF}" type="datetime4">
              <a:rPr lang="fr-FR" smtClean="0"/>
              <a:pPr lvl="0"/>
              <a:t>27 juillet 2022</a:t>
            </a:fld>
            <a:r>
              <a:rPr lang="fr-FR" dirty="0" smtClean="0"/>
              <a:t> •  </a:t>
            </a:r>
            <a:endParaRPr lang="fr-FR" dirty="0"/>
          </a:p>
        </p:txBody>
      </p:sp>
      <p:cxnSp>
        <p:nvCxnSpPr>
          <p:cNvPr id="14" name="Connecteur droit 13"/>
          <p:cNvCxnSpPr/>
          <p:nvPr userDrawn="1"/>
        </p:nvCxnSpPr>
        <p:spPr>
          <a:xfrm>
            <a:off x="346125" y="6238627"/>
            <a:ext cx="11530686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52696" y="6388057"/>
            <a:ext cx="1904347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7556879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459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exte et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6126" y="-408465"/>
            <a:ext cx="915564" cy="1152000"/>
          </a:xfrm>
          <a:prstGeom prst="rect">
            <a:avLst/>
          </a:prstGeom>
        </p:spPr>
      </p:pic>
      <p:sp>
        <p:nvSpPr>
          <p:cNvPr id="8" name="Espace réservé du texte 2"/>
          <p:cNvSpPr>
            <a:spLocks noGrp="1"/>
          </p:cNvSpPr>
          <p:nvPr>
            <p:ph type="body" sz="quarter" idx="10" hasCustomPrompt="1"/>
          </p:nvPr>
        </p:nvSpPr>
        <p:spPr>
          <a:xfrm>
            <a:off x="346123" y="6388057"/>
            <a:ext cx="8922364" cy="313932"/>
          </a:xfrm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 smtClean="0"/>
              <a:t>Nom de l’instance • </a:t>
            </a:r>
            <a:fld id="{8DCB8214-035E-4B69-B3D9-8A24892FD3DF}" type="datetime4">
              <a:rPr lang="fr-FR" smtClean="0"/>
              <a:pPr lvl="0"/>
              <a:t>27 juillet 2022</a:t>
            </a:fld>
            <a:r>
              <a:rPr lang="fr-FR" dirty="0" smtClean="0"/>
              <a:t> •  </a:t>
            </a:r>
            <a:endParaRPr lang="fr-FR" dirty="0"/>
          </a:p>
        </p:txBody>
      </p:sp>
      <p:cxnSp>
        <p:nvCxnSpPr>
          <p:cNvPr id="14" name="Connecteur droit 13"/>
          <p:cNvCxnSpPr/>
          <p:nvPr userDrawn="1"/>
        </p:nvCxnSpPr>
        <p:spPr>
          <a:xfrm>
            <a:off x="346125" y="6238627"/>
            <a:ext cx="11530686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graphique 2"/>
          <p:cNvSpPr>
            <a:spLocks noGrp="1"/>
          </p:cNvSpPr>
          <p:nvPr>
            <p:ph type="chart" sz="quarter" idx="11"/>
          </p:nvPr>
        </p:nvSpPr>
        <p:spPr>
          <a:xfrm>
            <a:off x="6115053" y="728663"/>
            <a:ext cx="5761758" cy="5508186"/>
          </a:xfrm>
        </p:spPr>
        <p:txBody>
          <a:bodyPr lIns="360000" tIns="360000" rIns="0" bIns="360000"/>
          <a:lstStyle/>
          <a:p>
            <a:endParaRPr lang="fr-FR" dirty="0"/>
          </a:p>
        </p:txBody>
      </p:sp>
      <p:sp>
        <p:nvSpPr>
          <p:cNvPr id="12" name="Titre 1"/>
          <p:cNvSpPr>
            <a:spLocks noGrp="1"/>
          </p:cNvSpPr>
          <p:nvPr>
            <p:ph type="title" hasCustomPrompt="1"/>
          </p:nvPr>
        </p:nvSpPr>
        <p:spPr>
          <a:xfrm>
            <a:off x="1771650" y="55399"/>
            <a:ext cx="10108178" cy="661308"/>
          </a:xfrm>
          <a:prstGeom prst="rect">
            <a:avLst/>
          </a:prstGeom>
        </p:spPr>
        <p:txBody>
          <a:bodyPr wrap="square" lIns="0" tIns="108000" rIns="108000" bIns="108000" anchor="b" anchorCtr="0">
            <a:spAutoFit/>
          </a:bodyPr>
          <a:lstStyle>
            <a:lvl1pPr>
              <a:defRPr sz="3200"/>
            </a:lvl1pPr>
          </a:lstStyle>
          <a:p>
            <a:pPr algn="l"/>
            <a:r>
              <a:rPr lang="fr-FR" dirty="0" smtClean="0"/>
              <a:t>Titre de la diapositive</a:t>
            </a:r>
            <a:endParaRPr lang="fr-FR" dirty="0"/>
          </a:p>
        </p:txBody>
      </p:sp>
      <p:cxnSp>
        <p:nvCxnSpPr>
          <p:cNvPr id="15" name="Connecteur droit 14"/>
          <p:cNvCxnSpPr/>
          <p:nvPr userDrawn="1"/>
        </p:nvCxnSpPr>
        <p:spPr>
          <a:xfrm>
            <a:off x="1524002" y="714928"/>
            <a:ext cx="10355828" cy="0"/>
          </a:xfrm>
          <a:prstGeom prst="line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ce réservé du texte 4"/>
          <p:cNvSpPr>
            <a:spLocks noGrp="1"/>
          </p:cNvSpPr>
          <p:nvPr>
            <p:ph type="body" sz="quarter" idx="12" hasCustomPrompt="1"/>
          </p:nvPr>
        </p:nvSpPr>
        <p:spPr>
          <a:xfrm>
            <a:off x="346079" y="728663"/>
            <a:ext cx="5749925" cy="5496230"/>
          </a:xfrm>
        </p:spPr>
        <p:txBody>
          <a:bodyPr lIns="0" tIns="360000" rIns="360000" bIns="360000">
            <a:noAutofit/>
          </a:bodyPr>
          <a:lstStyle>
            <a:lvl1pPr algn="l">
              <a:defRPr sz="2601" b="0" baseline="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fr-FR" dirty="0" smtClean="0"/>
              <a:t>Entrez votre texte synthétique de présentation …</a:t>
            </a:r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52696" y="6388057"/>
            <a:ext cx="1904347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7839119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459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 texte et 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6126" y="-408465"/>
            <a:ext cx="915564" cy="1152000"/>
          </a:xfrm>
          <a:prstGeom prst="rect">
            <a:avLst/>
          </a:prstGeom>
        </p:spPr>
      </p:pic>
      <p:sp>
        <p:nvSpPr>
          <p:cNvPr id="8" name="Espace réservé du texte 2"/>
          <p:cNvSpPr>
            <a:spLocks noGrp="1"/>
          </p:cNvSpPr>
          <p:nvPr>
            <p:ph type="body" sz="quarter" idx="10" hasCustomPrompt="1"/>
          </p:nvPr>
        </p:nvSpPr>
        <p:spPr>
          <a:xfrm>
            <a:off x="346123" y="6388057"/>
            <a:ext cx="8922364" cy="313932"/>
          </a:xfrm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 smtClean="0"/>
              <a:t>Nom de l’instance • </a:t>
            </a:r>
            <a:fld id="{8DCB8214-035E-4B69-B3D9-8A24892FD3DF}" type="datetime4">
              <a:rPr lang="fr-FR" smtClean="0"/>
              <a:pPr lvl="0"/>
              <a:t>27 juillet 2022</a:t>
            </a:fld>
            <a:r>
              <a:rPr lang="fr-FR" dirty="0" smtClean="0"/>
              <a:t> •  </a:t>
            </a:r>
            <a:endParaRPr lang="fr-FR" dirty="0"/>
          </a:p>
        </p:txBody>
      </p:sp>
      <p:cxnSp>
        <p:nvCxnSpPr>
          <p:cNvPr id="14" name="Connecteur droit 13"/>
          <p:cNvCxnSpPr/>
          <p:nvPr userDrawn="1"/>
        </p:nvCxnSpPr>
        <p:spPr>
          <a:xfrm>
            <a:off x="346125" y="6238627"/>
            <a:ext cx="11530686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space réservé du texte 4"/>
          <p:cNvSpPr>
            <a:spLocks noGrp="1"/>
          </p:cNvSpPr>
          <p:nvPr>
            <p:ph type="body" sz="quarter" idx="12" hasCustomPrompt="1"/>
          </p:nvPr>
        </p:nvSpPr>
        <p:spPr>
          <a:xfrm>
            <a:off x="346079" y="728663"/>
            <a:ext cx="5749925" cy="5496230"/>
          </a:xfrm>
        </p:spPr>
        <p:txBody>
          <a:bodyPr lIns="0" tIns="360000" rIns="360000" bIns="360000">
            <a:noAutofit/>
          </a:bodyPr>
          <a:lstStyle>
            <a:lvl1pPr algn="l">
              <a:defRPr sz="2601" b="0" baseline="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fr-FR" dirty="0" smtClean="0"/>
              <a:t>Entrez votre texte synthétique de présentation …</a:t>
            </a:r>
          </a:p>
        </p:txBody>
      </p:sp>
      <p:sp>
        <p:nvSpPr>
          <p:cNvPr id="11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01" y="726885"/>
            <a:ext cx="5753100" cy="5498008"/>
          </a:xfrm>
        </p:spPr>
        <p:txBody>
          <a:bodyPr lIns="360000" tIns="360000" rIns="0" bIns="360000"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2400">
                <a:solidFill>
                  <a:schemeClr val="accent1"/>
                </a:solidFill>
                <a:latin typeface="+mj-lt"/>
                <a:ea typeface="Condate_V2 Medium" panose="00000600000000000000" pitchFamily="50" charset="0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fr-FR" dirty="0" smtClean="0"/>
              <a:t>chiffres et/ou mots clés</a:t>
            </a:r>
          </a:p>
        </p:txBody>
      </p:sp>
      <p:sp>
        <p:nvSpPr>
          <p:cNvPr id="12" name="Titre 1"/>
          <p:cNvSpPr>
            <a:spLocks noGrp="1"/>
          </p:cNvSpPr>
          <p:nvPr>
            <p:ph type="title" hasCustomPrompt="1"/>
          </p:nvPr>
        </p:nvSpPr>
        <p:spPr>
          <a:xfrm>
            <a:off x="1771650" y="55399"/>
            <a:ext cx="10108178" cy="661308"/>
          </a:xfrm>
          <a:prstGeom prst="rect">
            <a:avLst/>
          </a:prstGeom>
        </p:spPr>
        <p:txBody>
          <a:bodyPr wrap="square" lIns="0" tIns="108000" rIns="108000" bIns="108000" anchor="b" anchorCtr="0">
            <a:spAutoFit/>
          </a:bodyPr>
          <a:lstStyle>
            <a:lvl1pPr>
              <a:defRPr sz="3200"/>
            </a:lvl1pPr>
          </a:lstStyle>
          <a:p>
            <a:pPr algn="l"/>
            <a:r>
              <a:rPr lang="fr-FR" dirty="0" smtClean="0"/>
              <a:t>Titre de la diapositive</a:t>
            </a:r>
            <a:endParaRPr lang="fr-FR" dirty="0"/>
          </a:p>
        </p:txBody>
      </p:sp>
      <p:cxnSp>
        <p:nvCxnSpPr>
          <p:cNvPr id="15" name="Connecteur droit 14"/>
          <p:cNvCxnSpPr/>
          <p:nvPr userDrawn="1"/>
        </p:nvCxnSpPr>
        <p:spPr>
          <a:xfrm>
            <a:off x="1524002" y="714928"/>
            <a:ext cx="10355828" cy="0"/>
          </a:xfrm>
          <a:prstGeom prst="line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52696" y="6388057"/>
            <a:ext cx="1904347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67255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459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3-diapositive sans titr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6126" y="-408465"/>
            <a:ext cx="915564" cy="1152000"/>
          </a:xfrm>
          <a:prstGeom prst="rect">
            <a:avLst/>
          </a:prstGeom>
        </p:spPr>
      </p:pic>
      <p:sp>
        <p:nvSpPr>
          <p:cNvPr id="13" name="Espace réservé du texte 2"/>
          <p:cNvSpPr>
            <a:spLocks noGrp="1"/>
          </p:cNvSpPr>
          <p:nvPr>
            <p:ph type="body" sz="quarter" idx="10" hasCustomPrompt="1"/>
          </p:nvPr>
        </p:nvSpPr>
        <p:spPr>
          <a:xfrm>
            <a:off x="346123" y="6388057"/>
            <a:ext cx="8922364" cy="313932"/>
          </a:xfrm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 smtClean="0"/>
              <a:t>Nom de l’instance • </a:t>
            </a:r>
            <a:fld id="{8DCB8214-035E-4B69-B3D9-8A24892FD3DF}" type="datetime4">
              <a:rPr lang="fr-FR" smtClean="0"/>
              <a:pPr lvl="0"/>
              <a:t>27 juillet 2022</a:t>
            </a:fld>
            <a:r>
              <a:rPr lang="fr-FR" dirty="0" smtClean="0"/>
              <a:t> •  </a:t>
            </a:r>
            <a:endParaRPr lang="fr-FR" dirty="0"/>
          </a:p>
        </p:txBody>
      </p:sp>
      <p:cxnSp>
        <p:nvCxnSpPr>
          <p:cNvPr id="15" name="Connecteur droit 14"/>
          <p:cNvCxnSpPr/>
          <p:nvPr userDrawn="1"/>
        </p:nvCxnSpPr>
        <p:spPr>
          <a:xfrm>
            <a:off x="346125" y="6238627"/>
            <a:ext cx="11530686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52696" y="6388057"/>
            <a:ext cx="1904347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620233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459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3-diapositive vid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sz="quarter" idx="10" hasCustomPrompt="1"/>
          </p:nvPr>
        </p:nvSpPr>
        <p:spPr>
          <a:xfrm>
            <a:off x="346123" y="6388057"/>
            <a:ext cx="8922364" cy="313932"/>
          </a:xfrm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 smtClean="0"/>
              <a:t>Nom de l’instance • </a:t>
            </a:r>
            <a:fld id="{8DCB8214-035E-4B69-B3D9-8A24892FD3DF}" type="datetime4">
              <a:rPr lang="fr-FR" smtClean="0"/>
              <a:pPr lvl="0"/>
              <a:t>27 juillet 2022</a:t>
            </a:fld>
            <a:r>
              <a:rPr lang="fr-FR" dirty="0" smtClean="0"/>
              <a:t> •  </a:t>
            </a:r>
            <a:endParaRPr lang="fr-FR" dirty="0"/>
          </a:p>
        </p:txBody>
      </p:sp>
      <p:cxnSp>
        <p:nvCxnSpPr>
          <p:cNvPr id="7" name="Connecteur droit 6"/>
          <p:cNvCxnSpPr/>
          <p:nvPr userDrawn="1"/>
        </p:nvCxnSpPr>
        <p:spPr>
          <a:xfrm>
            <a:off x="346125" y="6238627"/>
            <a:ext cx="11530686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52696" y="6388057"/>
            <a:ext cx="1904347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430991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459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Bienvenue_NoLog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0" hasCustomPrompt="1"/>
          </p:nvPr>
        </p:nvSpPr>
        <p:spPr>
          <a:xfrm>
            <a:off x="4387853" y="169715"/>
            <a:ext cx="3937001" cy="535531"/>
          </a:xfrm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+mj-lt"/>
                <a:ea typeface="Condate_V2 Medium" panose="00000600000000000000" pitchFamily="50" charset="0"/>
              </a:defRPr>
            </a:lvl1pPr>
          </a:lstStyle>
          <a:p>
            <a:pPr lvl="0"/>
            <a:r>
              <a:rPr lang="fr-FR" dirty="0" smtClean="0"/>
              <a:t>bienvenue !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1" hasCustomPrompt="1"/>
          </p:nvPr>
        </p:nvSpPr>
        <p:spPr>
          <a:xfrm>
            <a:off x="4387853" y="705247"/>
            <a:ext cx="3937001" cy="535531"/>
          </a:xfrm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+mj-lt"/>
                <a:ea typeface="Condate_V2 Medium" panose="00000600000000000000" pitchFamily="50" charset="0"/>
              </a:defRPr>
            </a:lvl1pPr>
          </a:lstStyle>
          <a:p>
            <a:pPr lvl="0"/>
            <a:r>
              <a:rPr lang="fr-FR" dirty="0" smtClean="0"/>
              <a:t>degemer mat !</a:t>
            </a:r>
          </a:p>
        </p:txBody>
      </p:sp>
    </p:spTree>
    <p:extLst>
      <p:ext uri="{BB962C8B-B14F-4D97-AF65-F5344CB8AC3E}">
        <p14:creationId xmlns:p14="http://schemas.microsoft.com/office/powerpoint/2010/main" xmlns="" val="2649173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ERCI_nolog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0" hasCustomPrompt="1"/>
          </p:nvPr>
        </p:nvSpPr>
        <p:spPr>
          <a:xfrm>
            <a:off x="4387853" y="206380"/>
            <a:ext cx="3937001" cy="535531"/>
          </a:xfrm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+mj-lt"/>
                <a:ea typeface="Condate_V2 Medium" panose="00000600000000000000" pitchFamily="50" charset="0"/>
              </a:defRPr>
            </a:lvl1pPr>
          </a:lstStyle>
          <a:p>
            <a:pPr lvl="0"/>
            <a:r>
              <a:rPr lang="fr-FR" dirty="0" smtClean="0"/>
              <a:t>merci !</a:t>
            </a:r>
          </a:p>
        </p:txBody>
      </p:sp>
      <p:sp>
        <p:nvSpPr>
          <p:cNvPr id="4" name="Espace réservé du texte 2"/>
          <p:cNvSpPr>
            <a:spLocks noGrp="1"/>
          </p:cNvSpPr>
          <p:nvPr>
            <p:ph type="body" sz="quarter" idx="11" hasCustomPrompt="1"/>
          </p:nvPr>
        </p:nvSpPr>
        <p:spPr>
          <a:xfrm>
            <a:off x="4387853" y="741911"/>
            <a:ext cx="3937001" cy="535531"/>
          </a:xfrm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+mj-lt"/>
                <a:ea typeface="Condate_V2 Medium" panose="00000600000000000000" pitchFamily="50" charset="0"/>
              </a:defRPr>
            </a:lvl1pPr>
          </a:lstStyle>
          <a:p>
            <a:pPr lvl="0"/>
            <a:r>
              <a:rPr lang="fr-FR" dirty="0" smtClean="0"/>
              <a:t>trugarez !</a:t>
            </a:r>
          </a:p>
        </p:txBody>
      </p:sp>
    </p:spTree>
    <p:extLst>
      <p:ext uri="{BB962C8B-B14F-4D97-AF65-F5344CB8AC3E}">
        <p14:creationId xmlns:p14="http://schemas.microsoft.com/office/powerpoint/2010/main" xmlns="" val="41124114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la présenta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7961" y="-1094990"/>
            <a:ext cx="2489188" cy="3132000"/>
          </a:xfrm>
          <a:prstGeom prst="rect">
            <a:avLst/>
          </a:prstGeom>
        </p:spPr>
      </p:pic>
      <p:sp>
        <p:nvSpPr>
          <p:cNvPr id="4" name="Titre 1"/>
          <p:cNvSpPr>
            <a:spLocks noGrp="1"/>
          </p:cNvSpPr>
          <p:nvPr>
            <p:ph type="title" hasCustomPrompt="1"/>
          </p:nvPr>
        </p:nvSpPr>
        <p:spPr>
          <a:xfrm>
            <a:off x="3240004" y="1855144"/>
            <a:ext cx="8637769" cy="1599871"/>
          </a:xfrm>
          <a:prstGeom prst="rect">
            <a:avLst/>
          </a:prstGeom>
        </p:spPr>
        <p:txBody>
          <a:bodyPr wrap="square" lIns="72000" tIns="72000" rIns="72000" bIns="360000" anchor="b" anchorCtr="0">
            <a:spAutoFit/>
          </a:bodyPr>
          <a:lstStyle>
            <a:lvl1pPr>
              <a:defRPr sz="4201" baseline="0">
                <a:solidFill>
                  <a:schemeClr val="bg1"/>
                </a:solidFill>
              </a:defRPr>
            </a:lvl1pPr>
          </a:lstStyle>
          <a:p>
            <a:pPr algn="l"/>
            <a:r>
              <a:rPr lang="fr-FR" dirty="0" smtClean="0"/>
              <a:t>Titre de la présentation</a:t>
            </a:r>
            <a:br>
              <a:rPr lang="fr-FR" dirty="0" smtClean="0"/>
            </a:br>
            <a:r>
              <a:rPr lang="fr-FR" dirty="0" smtClean="0"/>
              <a:t>sur 2 lignes max</a:t>
            </a:r>
            <a:endParaRPr lang="fr-FR" dirty="0"/>
          </a:p>
        </p:txBody>
      </p:sp>
      <p:sp>
        <p:nvSpPr>
          <p:cNvPr id="5" name="Sous-titre 2"/>
          <p:cNvSpPr>
            <a:spLocks noGrp="1"/>
          </p:cNvSpPr>
          <p:nvPr>
            <p:ph type="body" idx="1" hasCustomPrompt="1"/>
          </p:nvPr>
        </p:nvSpPr>
        <p:spPr>
          <a:xfrm>
            <a:off x="3240002" y="3630023"/>
            <a:ext cx="8300551" cy="53553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marL="0" indent="0" algn="l">
              <a:buNone/>
            </a:pPr>
            <a:r>
              <a:rPr lang="fr-FR" sz="3200" dirty="0" smtClean="0">
                <a:solidFill>
                  <a:schemeClr val="bg1"/>
                </a:solidFill>
              </a:rPr>
              <a:t>Nom de l’instance</a:t>
            </a:r>
          </a:p>
        </p:txBody>
      </p:sp>
      <p:cxnSp>
        <p:nvCxnSpPr>
          <p:cNvPr id="6" name="Connecteur droit 5"/>
          <p:cNvCxnSpPr/>
          <p:nvPr userDrawn="1"/>
        </p:nvCxnSpPr>
        <p:spPr>
          <a:xfrm>
            <a:off x="3240003" y="3420000"/>
            <a:ext cx="8300553" cy="0"/>
          </a:xfrm>
          <a:prstGeom prst="line">
            <a:avLst/>
          </a:prstGeom>
          <a:ln w="28575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pace réservé du texte 11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4" y="4163206"/>
            <a:ext cx="3490914" cy="424732"/>
          </a:xfrm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smtClean="0"/>
              <a:t>27 juillet 2022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40699" y="6388057"/>
            <a:ext cx="190434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557840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-SOMMAIRE fond blan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Connecteur droit 20"/>
          <p:cNvCxnSpPr/>
          <p:nvPr userDrawn="1"/>
        </p:nvCxnSpPr>
        <p:spPr>
          <a:xfrm>
            <a:off x="3240002" y="1302711"/>
            <a:ext cx="8617703" cy="0"/>
          </a:xfrm>
          <a:prstGeom prst="line">
            <a:avLst/>
          </a:prstGeom>
          <a:ln w="25400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4563" y="-1095961"/>
            <a:ext cx="2489188" cy="3132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0" y="6238626"/>
            <a:ext cx="12192000" cy="6193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17"/>
          </a:p>
        </p:txBody>
      </p:sp>
      <p:sp>
        <p:nvSpPr>
          <p:cNvPr id="14" name="Espace réservé du texte 2"/>
          <p:cNvSpPr>
            <a:spLocks noGrp="1"/>
          </p:cNvSpPr>
          <p:nvPr>
            <p:ph type="body" sz="quarter" idx="10" hasCustomPrompt="1"/>
          </p:nvPr>
        </p:nvSpPr>
        <p:spPr>
          <a:xfrm>
            <a:off x="346123" y="6388057"/>
            <a:ext cx="8922364" cy="313932"/>
          </a:xfrm>
        </p:spPr>
        <p:txBody>
          <a:bodyPr wrap="square">
            <a:sp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smtClean="0"/>
              <a:t>Nom de l’instance • </a:t>
            </a:r>
            <a:fld id="{8DCB8214-035E-4B69-B3D9-8A24892FD3DF}" type="datetime4">
              <a:rPr lang="fr-FR" smtClean="0"/>
              <a:pPr lvl="0"/>
              <a:t>27 juillet 2022</a:t>
            </a:fld>
            <a:r>
              <a:rPr lang="fr-FR" dirty="0" smtClean="0"/>
              <a:t> •  </a:t>
            </a:r>
            <a:endParaRPr lang="fr-FR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3239998" y="5"/>
            <a:ext cx="8617042" cy="1300799"/>
          </a:xfrm>
        </p:spPr>
        <p:txBody>
          <a:bodyPr/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cxnSp>
        <p:nvCxnSpPr>
          <p:cNvPr id="15" name="Connecteur droit 14"/>
          <p:cNvCxnSpPr/>
          <p:nvPr userDrawn="1"/>
        </p:nvCxnSpPr>
        <p:spPr>
          <a:xfrm>
            <a:off x="3239998" y="1259620"/>
            <a:ext cx="8617703" cy="0"/>
          </a:xfrm>
          <a:prstGeom prst="line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ce réservé du texte 7"/>
          <p:cNvSpPr>
            <a:spLocks noGrp="1"/>
          </p:cNvSpPr>
          <p:nvPr>
            <p:ph type="body" sz="quarter" idx="11"/>
          </p:nvPr>
        </p:nvSpPr>
        <p:spPr>
          <a:xfrm>
            <a:off x="3240092" y="1300801"/>
            <a:ext cx="8616951" cy="4935915"/>
          </a:xfrm>
        </p:spPr>
        <p:txBody>
          <a:bodyPr tIns="360000" bIns="360000"/>
          <a:lstStyle>
            <a:lvl1pPr marL="514351" indent="-514351">
              <a:buFont typeface="+mj-lt"/>
              <a:buAutoNum type="arabicPeriod"/>
              <a:defRPr>
                <a:latin typeface="DM Sans Medium" pitchFamily="2" charset="0"/>
              </a:defRPr>
            </a:lvl1pPr>
            <a:lvl2pPr marL="914372" indent="-457200">
              <a:buSzPct val="100000"/>
              <a:buFont typeface="DM Sans" pitchFamily="2" charset="0"/>
              <a:buChar char="—"/>
              <a:defRPr b="0">
                <a:latin typeface="DM Sans" pitchFamily="2" charset="0"/>
              </a:defRPr>
            </a:lvl2pPr>
            <a:lvl3pPr marL="1371542" indent="-457200">
              <a:buSzPct val="100000"/>
              <a:buFont typeface="Arial" panose="020B0604020202020204" pitchFamily="34" charset="0"/>
              <a:buChar char="•"/>
              <a:defRPr/>
            </a:lvl3pPr>
            <a:lvl4pPr marL="1657262" indent="-285751">
              <a:buFont typeface="DM Sans" pitchFamily="2" charset="0"/>
              <a:buChar char="–"/>
              <a:defRPr>
                <a:latin typeface="DM Sans" pitchFamily="2" charset="0"/>
              </a:defRPr>
            </a:lvl4pPr>
            <a:lvl5pPr marL="2114434" indent="-285751">
              <a:buFont typeface="Arial" panose="020B0604020202020204" pitchFamily="34" charset="0"/>
              <a:buChar char="•"/>
              <a:defRPr sz="1600">
                <a:latin typeface="DM Sans" pitchFamily="2" charset="0"/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52692" y="6388057"/>
            <a:ext cx="190434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42800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title" hasCustomPrompt="1"/>
          </p:nvPr>
        </p:nvSpPr>
        <p:spPr>
          <a:xfrm>
            <a:off x="3219453" y="1800002"/>
            <a:ext cx="8128002" cy="1655014"/>
          </a:xfrm>
          <a:prstGeom prst="rect">
            <a:avLst/>
          </a:prstGeom>
        </p:spPr>
        <p:txBody>
          <a:bodyPr lIns="72000" tIns="72000" rIns="72000" bIns="360000" anchor="b" anchorCtr="0">
            <a:spAutoFit/>
          </a:bodyPr>
          <a:lstStyle>
            <a:lvl1pPr>
              <a:defRPr/>
            </a:lvl1pPr>
          </a:lstStyle>
          <a:p>
            <a:pPr algn="l"/>
            <a:r>
              <a:rPr lang="fr-FR" dirty="0" smtClean="0"/>
              <a:t>Titre de section</a:t>
            </a:r>
            <a:br>
              <a:rPr lang="fr-FR" dirty="0" smtClean="0"/>
            </a:br>
            <a:r>
              <a:rPr lang="fr-FR" dirty="0" smtClean="0"/>
              <a:t>2 lignes max</a:t>
            </a:r>
            <a:endParaRPr lang="fr-FR" dirty="0"/>
          </a:p>
        </p:txBody>
      </p:sp>
      <p:sp>
        <p:nvSpPr>
          <p:cNvPr id="8" name="Sous-titre 2"/>
          <p:cNvSpPr>
            <a:spLocks noGrp="1"/>
          </p:cNvSpPr>
          <p:nvPr>
            <p:ph type="body" idx="1" hasCustomPrompt="1"/>
          </p:nvPr>
        </p:nvSpPr>
        <p:spPr>
          <a:xfrm>
            <a:off x="3219451" y="3630024"/>
            <a:ext cx="8300551" cy="15001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baseline="0"/>
            </a:lvl1pPr>
          </a:lstStyle>
          <a:p>
            <a:pPr algn="l"/>
            <a:r>
              <a:rPr lang="fr-FR" sz="3200" dirty="0" smtClean="0"/>
              <a:t>Sous-titre et/ou nom de l’intervenant</a:t>
            </a:r>
            <a:endParaRPr lang="fr-FR" sz="3200" dirty="0"/>
          </a:p>
        </p:txBody>
      </p:sp>
      <p:cxnSp>
        <p:nvCxnSpPr>
          <p:cNvPr id="9" name="Connecteur droit 8"/>
          <p:cNvCxnSpPr/>
          <p:nvPr userDrawn="1"/>
        </p:nvCxnSpPr>
        <p:spPr>
          <a:xfrm>
            <a:off x="3219450" y="3420000"/>
            <a:ext cx="8300553" cy="0"/>
          </a:xfrm>
          <a:prstGeom prst="line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4563" y="-1095961"/>
            <a:ext cx="2489188" cy="313200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6238626"/>
            <a:ext cx="12192000" cy="6193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17"/>
          </a:p>
        </p:txBody>
      </p:sp>
      <p:sp>
        <p:nvSpPr>
          <p:cNvPr id="18" name="Espace réservé du texte 2"/>
          <p:cNvSpPr>
            <a:spLocks noGrp="1"/>
          </p:cNvSpPr>
          <p:nvPr>
            <p:ph type="body" sz="quarter" idx="10" hasCustomPrompt="1"/>
          </p:nvPr>
        </p:nvSpPr>
        <p:spPr>
          <a:xfrm>
            <a:off x="346123" y="6388057"/>
            <a:ext cx="8922364" cy="313932"/>
          </a:xfrm>
        </p:spPr>
        <p:txBody>
          <a:bodyPr wrap="square">
            <a:sp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smtClean="0"/>
              <a:t>Nom de l’instance • </a:t>
            </a:r>
            <a:fld id="{8DCB8214-035E-4B69-B3D9-8A24892FD3DF}" type="datetime4">
              <a:rPr lang="fr-FR" smtClean="0"/>
              <a:pPr lvl="0"/>
              <a:t>27 juillet 2022</a:t>
            </a:fld>
            <a:r>
              <a:rPr lang="fr-FR" dirty="0" smtClean="0"/>
              <a:t> •  </a:t>
            </a:r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52692" y="6388057"/>
            <a:ext cx="190434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97519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diapositive txt+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6126" y="-408465"/>
            <a:ext cx="915564" cy="1152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238626"/>
            <a:ext cx="12192000" cy="6193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17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 hasCustomPrompt="1"/>
          </p:nvPr>
        </p:nvSpPr>
        <p:spPr>
          <a:xfrm>
            <a:off x="346123" y="6388057"/>
            <a:ext cx="8922364" cy="313932"/>
          </a:xfrm>
        </p:spPr>
        <p:txBody>
          <a:bodyPr wrap="square">
            <a:sp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smtClean="0"/>
              <a:t>Nom de l’instance • </a:t>
            </a:r>
            <a:fld id="{8DCB8214-035E-4B69-B3D9-8A24892FD3DF}" type="datetime4">
              <a:rPr lang="fr-FR" smtClean="0"/>
              <a:pPr lvl="0"/>
              <a:t>27 juillet 2022</a:t>
            </a:fld>
            <a:r>
              <a:rPr lang="fr-FR" dirty="0" smtClean="0"/>
              <a:t> •  </a:t>
            </a:r>
            <a:endParaRPr lang="fr-FR" dirty="0"/>
          </a:p>
        </p:txBody>
      </p:sp>
      <p:sp>
        <p:nvSpPr>
          <p:cNvPr id="14" name="Espace réservé du graphique 2"/>
          <p:cNvSpPr>
            <a:spLocks noGrp="1"/>
          </p:cNvSpPr>
          <p:nvPr>
            <p:ph type="chart" sz="quarter" idx="11"/>
          </p:nvPr>
        </p:nvSpPr>
        <p:spPr>
          <a:xfrm>
            <a:off x="6115053" y="728663"/>
            <a:ext cx="5761758" cy="5508186"/>
          </a:xfrm>
        </p:spPr>
        <p:txBody>
          <a:bodyPr lIns="360000" tIns="360000" rIns="0" bIns="360000"/>
          <a:lstStyle/>
          <a:p>
            <a:r>
              <a:rPr lang="fr-FR" smtClean="0"/>
              <a:t>Cliquez sur l'icône pour ajouter un graphique</a:t>
            </a:r>
            <a:endParaRPr lang="fr-FR" dirty="0"/>
          </a:p>
        </p:txBody>
      </p:sp>
      <p:sp>
        <p:nvSpPr>
          <p:cNvPr id="15" name="Titre 1"/>
          <p:cNvSpPr>
            <a:spLocks noGrp="1"/>
          </p:cNvSpPr>
          <p:nvPr>
            <p:ph type="title" hasCustomPrompt="1"/>
          </p:nvPr>
        </p:nvSpPr>
        <p:spPr>
          <a:xfrm>
            <a:off x="1524002" y="55399"/>
            <a:ext cx="10355828" cy="661308"/>
          </a:xfrm>
          <a:prstGeom prst="rect">
            <a:avLst/>
          </a:prstGeom>
        </p:spPr>
        <p:txBody>
          <a:bodyPr wrap="square" lIns="0" tIns="108000" rIns="108000" bIns="108000" anchor="b" anchorCtr="0">
            <a:spAutoFit/>
          </a:bodyPr>
          <a:lstStyle>
            <a:lvl1pPr>
              <a:defRPr sz="3200"/>
            </a:lvl1pPr>
          </a:lstStyle>
          <a:p>
            <a:pPr algn="l"/>
            <a:r>
              <a:rPr lang="fr-FR" dirty="0" smtClean="0"/>
              <a:t>Titre de la diapositive</a:t>
            </a:r>
            <a:endParaRPr lang="fr-FR" dirty="0"/>
          </a:p>
        </p:txBody>
      </p:sp>
      <p:cxnSp>
        <p:nvCxnSpPr>
          <p:cNvPr id="16" name="Connecteur droit 15"/>
          <p:cNvCxnSpPr/>
          <p:nvPr userDrawn="1"/>
        </p:nvCxnSpPr>
        <p:spPr>
          <a:xfrm>
            <a:off x="1524002" y="714928"/>
            <a:ext cx="10355828" cy="0"/>
          </a:xfrm>
          <a:prstGeom prst="line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texte 4"/>
          <p:cNvSpPr>
            <a:spLocks noGrp="1"/>
          </p:cNvSpPr>
          <p:nvPr>
            <p:ph type="body" sz="quarter" idx="12" hasCustomPrompt="1"/>
          </p:nvPr>
        </p:nvSpPr>
        <p:spPr>
          <a:xfrm>
            <a:off x="346079" y="728663"/>
            <a:ext cx="5749925" cy="5496230"/>
          </a:xfrm>
        </p:spPr>
        <p:txBody>
          <a:bodyPr lIns="0" tIns="360000" rIns="360000" bIns="360000">
            <a:noAutofit/>
          </a:bodyPr>
          <a:lstStyle>
            <a:lvl1pPr algn="l">
              <a:defRPr sz="2601" b="0" baseline="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fr-FR" dirty="0" smtClean="0"/>
              <a:t>Entrez votre texte synthétique de présentation …</a:t>
            </a:r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52692" y="6388057"/>
            <a:ext cx="190434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0383384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459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-diapositive txt+ 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6126" y="-408465"/>
            <a:ext cx="915564" cy="1152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238626"/>
            <a:ext cx="12192000" cy="6193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17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 hasCustomPrompt="1"/>
          </p:nvPr>
        </p:nvSpPr>
        <p:spPr>
          <a:xfrm>
            <a:off x="346123" y="6388057"/>
            <a:ext cx="8922364" cy="313932"/>
          </a:xfrm>
        </p:spPr>
        <p:txBody>
          <a:bodyPr wrap="square">
            <a:sp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smtClean="0"/>
              <a:t>Nom de l’instance • </a:t>
            </a:r>
            <a:fld id="{8DCB8214-035E-4B69-B3D9-8A24892FD3DF}" type="datetime4">
              <a:rPr lang="fr-FR" smtClean="0"/>
              <a:pPr lvl="0"/>
              <a:t>27 juillet 2022</a:t>
            </a:fld>
            <a:r>
              <a:rPr lang="fr-FR" dirty="0" smtClean="0"/>
              <a:t> •  </a:t>
            </a:r>
            <a:endParaRPr lang="fr-FR" dirty="0"/>
          </a:p>
        </p:txBody>
      </p:sp>
      <p:sp>
        <p:nvSpPr>
          <p:cNvPr id="15" name="Titre 1"/>
          <p:cNvSpPr>
            <a:spLocks noGrp="1"/>
          </p:cNvSpPr>
          <p:nvPr>
            <p:ph type="title" hasCustomPrompt="1"/>
          </p:nvPr>
        </p:nvSpPr>
        <p:spPr>
          <a:xfrm>
            <a:off x="1524002" y="55399"/>
            <a:ext cx="10355828" cy="661308"/>
          </a:xfrm>
          <a:prstGeom prst="rect">
            <a:avLst/>
          </a:prstGeom>
        </p:spPr>
        <p:txBody>
          <a:bodyPr wrap="square" lIns="0" tIns="108000" rIns="108000" bIns="108000" anchor="b" anchorCtr="0">
            <a:spAutoFit/>
          </a:bodyPr>
          <a:lstStyle>
            <a:lvl1pPr>
              <a:defRPr sz="3200"/>
            </a:lvl1pPr>
          </a:lstStyle>
          <a:p>
            <a:pPr algn="l"/>
            <a:r>
              <a:rPr lang="fr-FR" dirty="0" smtClean="0"/>
              <a:t>Titre de la diapositive</a:t>
            </a:r>
            <a:endParaRPr lang="fr-FR" dirty="0"/>
          </a:p>
        </p:txBody>
      </p:sp>
      <p:cxnSp>
        <p:nvCxnSpPr>
          <p:cNvPr id="16" name="Connecteur droit 15"/>
          <p:cNvCxnSpPr/>
          <p:nvPr userDrawn="1"/>
        </p:nvCxnSpPr>
        <p:spPr>
          <a:xfrm>
            <a:off x="1524002" y="714928"/>
            <a:ext cx="10355828" cy="0"/>
          </a:xfrm>
          <a:prstGeom prst="line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4"/>
          <p:cNvSpPr>
            <a:spLocks noGrp="1"/>
          </p:cNvSpPr>
          <p:nvPr>
            <p:ph type="body" sz="quarter" idx="12" hasCustomPrompt="1"/>
          </p:nvPr>
        </p:nvSpPr>
        <p:spPr>
          <a:xfrm>
            <a:off x="346079" y="728663"/>
            <a:ext cx="5749925" cy="5496230"/>
          </a:xfrm>
        </p:spPr>
        <p:txBody>
          <a:bodyPr lIns="0" tIns="360000" rIns="360000" bIns="360000">
            <a:noAutofit/>
          </a:bodyPr>
          <a:lstStyle>
            <a:lvl1pPr algn="l">
              <a:defRPr sz="2601" b="0" baseline="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fr-FR" dirty="0" smtClean="0"/>
              <a:t>Entrez votre texte synthétique de présentation …</a:t>
            </a:r>
          </a:p>
        </p:txBody>
      </p:sp>
      <p:sp>
        <p:nvSpPr>
          <p:cNvPr id="18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01" y="726885"/>
            <a:ext cx="5753100" cy="5498008"/>
          </a:xfrm>
        </p:spPr>
        <p:txBody>
          <a:bodyPr lIns="360000" tIns="360000" rIns="0" bIns="360000"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2400">
                <a:solidFill>
                  <a:schemeClr val="accent1"/>
                </a:solidFill>
                <a:latin typeface="+mj-lt"/>
                <a:ea typeface="Condate_V2 Medium" panose="00000600000000000000" pitchFamily="50" charset="0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fr-FR" dirty="0" smtClean="0"/>
              <a:t>chiffres et/ou mots clés</a:t>
            </a:r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52692" y="6388057"/>
            <a:ext cx="190434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1360640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459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-diapositive sans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6126" y="-408465"/>
            <a:ext cx="915564" cy="1152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238626"/>
            <a:ext cx="12192000" cy="6193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17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 hasCustomPrompt="1"/>
          </p:nvPr>
        </p:nvSpPr>
        <p:spPr>
          <a:xfrm>
            <a:off x="346123" y="6388057"/>
            <a:ext cx="8922364" cy="313932"/>
          </a:xfrm>
        </p:spPr>
        <p:txBody>
          <a:bodyPr wrap="square">
            <a:sp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smtClean="0"/>
              <a:t>Nom de l’instance • </a:t>
            </a:r>
            <a:fld id="{8DCB8214-035E-4B69-B3D9-8A24892FD3DF}" type="datetime4">
              <a:rPr lang="fr-FR" smtClean="0"/>
              <a:pPr lvl="0"/>
              <a:t>27 juillet 2022</a:t>
            </a:fld>
            <a:r>
              <a:rPr lang="fr-FR" dirty="0" smtClean="0"/>
              <a:t> •  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52692" y="6388057"/>
            <a:ext cx="190434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5350952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459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4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4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Modifier les styles du texte du masque – niveau 1</a:t>
            </a:r>
          </a:p>
          <a:p>
            <a:pPr lvl="1"/>
            <a:r>
              <a:rPr lang="fr-FR" dirty="0" smtClean="0"/>
              <a:t> intertitre texte niveau 2</a:t>
            </a:r>
          </a:p>
          <a:p>
            <a:pPr lvl="2"/>
            <a:r>
              <a:rPr lang="fr-FR" dirty="0" smtClean="0"/>
              <a:t>Liste texte niveau 3</a:t>
            </a:r>
          </a:p>
          <a:p>
            <a:pPr lvl="3"/>
            <a:r>
              <a:rPr lang="fr-FR" dirty="0" smtClean="0"/>
              <a:t>Liste niveau 4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1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EAB65-D0AC-4D15-8C18-8E623FF17B47}" type="datetimeFigureOut">
              <a:rPr lang="fr-FR" smtClean="0"/>
              <a:pPr/>
              <a:t>29/05/2026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4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1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48111B-6A91-489F-A7AC-E32B0E90F62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724736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41" r:id="rId2"/>
    <p:sldLayoutId id="2147483740" r:id="rId3"/>
    <p:sldLayoutId id="2147483696" r:id="rId4"/>
    <p:sldLayoutId id="2147483736" r:id="rId5"/>
    <p:sldLayoutId id="2147483687" r:id="rId6"/>
    <p:sldLayoutId id="2147483732" r:id="rId7"/>
    <p:sldLayoutId id="2147483759" r:id="rId8"/>
    <p:sldLayoutId id="2147483734" r:id="rId9"/>
    <p:sldLayoutId id="2147483735" r:id="rId10"/>
  </p:sldLayoutIdLst>
  <p:timing>
    <p:tnLst>
      <p:par>
        <p:cTn id="1" dur="indefinite" restart="never" nodeType="tmRoot"/>
      </p:par>
    </p:tnLst>
  </p:timing>
  <p:txStyles>
    <p:titleStyle>
      <a:lvl1pPr algn="l" defTabSz="914342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42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DM Sans" pitchFamily="2" charset="0"/>
          <a:ea typeface="+mn-ea"/>
          <a:cs typeface="+mn-cs"/>
        </a:defRPr>
      </a:lvl1pPr>
      <a:lvl2pPr marL="685756" indent="-228586" algn="l" defTabSz="914342" rtl="0" eaLnBrk="1" latinLnBrk="0" hangingPunct="1">
        <a:lnSpc>
          <a:spcPct val="90000"/>
        </a:lnSpc>
        <a:spcBef>
          <a:spcPts val="500"/>
        </a:spcBef>
        <a:buFont typeface="DM Sans Medium" pitchFamily="2" charset="0"/>
        <a:buChar char="—"/>
        <a:defRPr sz="2400" b="1" kern="1200" baseline="0">
          <a:solidFill>
            <a:schemeClr val="tx1"/>
          </a:solidFill>
          <a:latin typeface="DM Sans" pitchFamily="2" charset="0"/>
          <a:ea typeface="+mn-ea"/>
          <a:cs typeface="+mn-cs"/>
        </a:defRPr>
      </a:lvl2pPr>
      <a:lvl3pPr marL="1142926" indent="-228586" algn="l" defTabSz="914342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98" indent="-228586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268" indent="-228586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440" indent="-228586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610" indent="-228586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8782" indent="-228586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5951" indent="-228586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4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170" algn="l" defTabSz="91434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2" algn="l" defTabSz="91434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682" algn="l" defTabSz="91434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6" algn="l" defTabSz="91434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3" algn="l" defTabSz="91434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5" algn="l" defTabSz="91434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367" algn="l" defTabSz="91434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4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4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Modifier les styles du texte du masque – niveau 1</a:t>
            </a:r>
          </a:p>
          <a:p>
            <a:pPr lvl="1"/>
            <a:r>
              <a:rPr lang="fr-FR" dirty="0" smtClean="0"/>
              <a:t> intertitre texte niveau 2</a:t>
            </a:r>
          </a:p>
          <a:p>
            <a:pPr lvl="2"/>
            <a:r>
              <a:rPr lang="fr-FR" dirty="0" smtClean="0"/>
              <a:t>Liste texte niveau 3</a:t>
            </a:r>
          </a:p>
          <a:p>
            <a:pPr lvl="3"/>
            <a:r>
              <a:rPr lang="fr-FR" dirty="0" smtClean="0"/>
              <a:t>Liste niveau 4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1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EAB65-D0AC-4D15-8C18-8E623FF17B47}" type="datetimeFigureOut">
              <a:rPr lang="fr-FR" smtClean="0"/>
              <a:pPr/>
              <a:t>29/05/2026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4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1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48111B-6A91-489F-A7AC-E32B0E90F62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154455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50" r:id="rId3"/>
    <p:sldLayoutId id="2147483752" r:id="rId4"/>
    <p:sldLayoutId id="2147483757" r:id="rId5"/>
    <p:sldLayoutId id="2147483758" r:id="rId6"/>
    <p:sldLayoutId id="2147483754" r:id="rId7"/>
    <p:sldLayoutId id="2147483756" r:id="rId8"/>
  </p:sldLayoutIdLst>
  <p:timing>
    <p:tnLst>
      <p:par>
        <p:cTn id="1" dur="indefinite" restart="never" nodeType="tmRoot"/>
      </p:par>
    </p:tnLst>
  </p:timing>
  <p:txStyles>
    <p:titleStyle>
      <a:lvl1pPr algn="l" defTabSz="914342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42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DM Sans" pitchFamily="2" charset="0"/>
          <a:ea typeface="+mn-ea"/>
          <a:cs typeface="+mn-cs"/>
        </a:defRPr>
      </a:lvl1pPr>
      <a:lvl2pPr marL="685756" indent="-228586" algn="l" defTabSz="914342" rtl="0" eaLnBrk="1" latinLnBrk="0" hangingPunct="1">
        <a:lnSpc>
          <a:spcPct val="90000"/>
        </a:lnSpc>
        <a:spcBef>
          <a:spcPts val="500"/>
        </a:spcBef>
        <a:buFont typeface="DM Sans Medium" pitchFamily="2" charset="0"/>
        <a:buChar char="—"/>
        <a:defRPr sz="2400" b="1" kern="1200" baseline="0">
          <a:solidFill>
            <a:schemeClr val="tx1"/>
          </a:solidFill>
          <a:latin typeface="DM Sans" pitchFamily="2" charset="0"/>
          <a:ea typeface="+mn-ea"/>
          <a:cs typeface="+mn-cs"/>
        </a:defRPr>
      </a:lvl2pPr>
      <a:lvl3pPr marL="1142926" indent="-228586" algn="l" defTabSz="914342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98" indent="-228586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268" indent="-228586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440" indent="-228586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610" indent="-228586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8782" indent="-228586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5951" indent="-228586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4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170" algn="l" defTabSz="91434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2" algn="l" defTabSz="91434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682" algn="l" defTabSz="91434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6" algn="l" defTabSz="91434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3" algn="l" defTabSz="91434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5" algn="l" defTabSz="91434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367" algn="l" defTabSz="91434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4387852" y="169716"/>
            <a:ext cx="6057900" cy="535531"/>
          </a:xfrm>
        </p:spPr>
        <p:txBody>
          <a:bodyPr/>
          <a:lstStyle/>
          <a:p>
            <a:r>
              <a:rPr lang="fr-FR" dirty="0" smtClean="0"/>
              <a:t>Bienvenue !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 smtClean="0"/>
              <a:t>Degemer mat !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03749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22179" y="876794"/>
            <a:ext cx="7468642" cy="704948"/>
          </a:xfrm>
          <a:prstGeom prst="rect">
            <a:avLst/>
          </a:prstGeom>
        </p:spPr>
      </p:pic>
      <p:sp>
        <p:nvSpPr>
          <p:cNvPr id="13" name="Espace réservé du texte 12"/>
          <p:cNvSpPr>
            <a:spLocks noGrp="1"/>
          </p:cNvSpPr>
          <p:nvPr>
            <p:ph type="body" sz="quarter" idx="10"/>
          </p:nvPr>
        </p:nvSpPr>
        <p:spPr>
          <a:xfrm>
            <a:off x="346123" y="6388058"/>
            <a:ext cx="8922364" cy="313932"/>
          </a:xfrm>
        </p:spPr>
        <p:txBody>
          <a:bodyPr/>
          <a:lstStyle/>
          <a:p>
            <a:r>
              <a:rPr lang="fr-FR" dirty="0"/>
              <a:t>Les petits déjeuners de la DRH • </a:t>
            </a:r>
            <a:r>
              <a:rPr lang="fr-FR" dirty="0" smtClean="0"/>
              <a:t> 12 janvier 2023</a:t>
            </a:r>
            <a:endParaRPr lang="fr-FR" dirty="0"/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1526879" y="55398"/>
            <a:ext cx="10352951" cy="661308"/>
          </a:xfrm>
        </p:spPr>
        <p:txBody>
          <a:bodyPr>
            <a:normAutofit/>
          </a:bodyPr>
          <a:lstStyle/>
          <a:p>
            <a:r>
              <a:rPr lang="fr-FR" dirty="0"/>
              <a:t>6</a:t>
            </a:r>
            <a:r>
              <a:rPr lang="fr-FR" dirty="0" smtClean="0"/>
              <a:t>. Les retenues des agents contractuels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471984" y="2828997"/>
            <a:ext cx="111596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fr-FR" u="sng" dirty="0" smtClean="0"/>
              <a:t>SS Vieillesse</a:t>
            </a:r>
            <a:r>
              <a:rPr lang="fr-FR" dirty="0" smtClean="0"/>
              <a:t> : cotisations retraite du régime général prélevées sur le total de la rémunération. </a:t>
            </a:r>
            <a:r>
              <a:rPr lang="fr-FR" i="1" dirty="0" smtClean="0"/>
              <a:t>Taux : 0,40% et 6,9%</a:t>
            </a:r>
          </a:p>
          <a:p>
            <a:pPr marL="285750" indent="-285750" algn="just">
              <a:buFontTx/>
              <a:buChar char="-"/>
            </a:pPr>
            <a:endParaRPr lang="fr-FR" dirty="0" smtClean="0"/>
          </a:p>
          <a:p>
            <a:pPr marL="285750" indent="-285750" algn="just">
              <a:buFontTx/>
              <a:buChar char="-"/>
            </a:pPr>
            <a:r>
              <a:rPr lang="fr-FR" u="sng" dirty="0" err="1" smtClean="0"/>
              <a:t>Ircantec</a:t>
            </a:r>
            <a:r>
              <a:rPr lang="fr-FR" dirty="0" smtClean="0"/>
              <a:t> : cotisations de retraite complémentaire prélevées sur le total de la rémunération. </a:t>
            </a:r>
            <a:br>
              <a:rPr lang="fr-FR" dirty="0" smtClean="0"/>
            </a:br>
            <a:r>
              <a:rPr lang="fr-FR" i="1" dirty="0" smtClean="0"/>
              <a:t>Taux tranche A : 2,80%</a:t>
            </a:r>
            <a:endParaRPr lang="fr-FR" dirty="0" smtClean="0"/>
          </a:p>
          <a:p>
            <a:pPr algn="just"/>
            <a:endParaRPr lang="fr-FR" i="1" dirty="0" smtClean="0"/>
          </a:p>
          <a:p>
            <a:pPr marL="285750" indent="-285750" algn="just">
              <a:buFontTx/>
              <a:buChar char="-"/>
            </a:pPr>
            <a:r>
              <a:rPr lang="fr-FR" u="sng" dirty="0" smtClean="0"/>
              <a:t>CSG et RDS</a:t>
            </a:r>
            <a:r>
              <a:rPr lang="fr-FR" i="1" dirty="0" smtClean="0"/>
              <a:t> </a:t>
            </a:r>
            <a:r>
              <a:rPr lang="fr-FR" dirty="0" smtClean="0"/>
              <a:t>: impôts prélevés sur l’ensemble de la rémunération afin de financer le système de protection sociale. </a:t>
            </a:r>
            <a:r>
              <a:rPr lang="fr-FR" i="1" dirty="0" smtClean="0"/>
              <a:t>Taux : 9,7%</a:t>
            </a:r>
          </a:p>
        </p:txBody>
      </p:sp>
      <p:sp>
        <p:nvSpPr>
          <p:cNvPr id="7" name="Rectangle 6"/>
          <p:cNvSpPr/>
          <p:nvPr/>
        </p:nvSpPr>
        <p:spPr>
          <a:xfrm>
            <a:off x="231059" y="5336570"/>
            <a:ext cx="11689330" cy="40870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231059" y="5362381"/>
            <a:ext cx="116082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/>
              <a:t>Total des cotisations </a:t>
            </a:r>
            <a:r>
              <a:rPr lang="fr-FR" dirty="0" smtClean="0"/>
              <a:t>si salaire inférieur à 3666 € par mois : 19,63% </a:t>
            </a:r>
            <a:r>
              <a:rPr lang="fr-FR" dirty="0"/>
              <a:t>(part agent) et </a:t>
            </a:r>
            <a:r>
              <a:rPr lang="fr-FR" dirty="0" smtClean="0"/>
              <a:t>38,38% </a:t>
            </a:r>
            <a:r>
              <a:rPr lang="fr-FR" dirty="0"/>
              <a:t>(part collectivité</a:t>
            </a:r>
            <a:r>
              <a:rPr lang="fr-FR" dirty="0" smtClean="0"/>
              <a:t>)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0284" y="1581742"/>
            <a:ext cx="7392432" cy="1209844"/>
          </a:xfrm>
          <a:prstGeom prst="rect">
            <a:avLst/>
          </a:prstGeom>
          <a:ln>
            <a:solidFill>
              <a:schemeClr val="tx1"/>
            </a:solidFill>
            <a:prstDash val="sysDash"/>
          </a:ln>
        </p:spPr>
      </p:pic>
      <p:sp>
        <p:nvSpPr>
          <p:cNvPr id="8" name="Rectangle 7"/>
          <p:cNvSpPr/>
          <p:nvPr/>
        </p:nvSpPr>
        <p:spPr>
          <a:xfrm>
            <a:off x="2222179" y="876794"/>
            <a:ext cx="7430537" cy="1890308"/>
          </a:xfrm>
          <a:prstGeom prst="rect">
            <a:avLst/>
          </a:prstGeom>
          <a:solidFill>
            <a:srgbClr val="FF5050">
              <a:alpha val="20000"/>
            </a:srgbClr>
          </a:solidFill>
          <a:ln w="31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63954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/>
          <p:cNvSpPr>
            <a:spLocks noGrp="1"/>
          </p:cNvSpPr>
          <p:nvPr>
            <p:ph type="body" sz="quarter" idx="10"/>
          </p:nvPr>
        </p:nvSpPr>
        <p:spPr>
          <a:xfrm>
            <a:off x="346123" y="6388058"/>
            <a:ext cx="8922364" cy="313932"/>
          </a:xfrm>
        </p:spPr>
        <p:txBody>
          <a:bodyPr/>
          <a:lstStyle/>
          <a:p>
            <a:r>
              <a:rPr lang="fr-FR" dirty="0"/>
              <a:t>Les petits déjeuners de la DRH • </a:t>
            </a:r>
            <a:r>
              <a:rPr lang="fr-FR" dirty="0" smtClean="0"/>
              <a:t> 12 janvier 2023</a:t>
            </a:r>
            <a:endParaRPr lang="fr-FR" dirty="0"/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1526879" y="55398"/>
            <a:ext cx="10352951" cy="661308"/>
          </a:xfrm>
        </p:spPr>
        <p:txBody>
          <a:bodyPr>
            <a:normAutofit fontScale="90000"/>
          </a:bodyPr>
          <a:lstStyle/>
          <a:p>
            <a:r>
              <a:rPr lang="fr-FR" dirty="0"/>
              <a:t>7</a:t>
            </a:r>
            <a:r>
              <a:rPr lang="fr-FR" dirty="0" smtClean="0"/>
              <a:t>. La retenue à la source de l’impôt sur le revenu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12008" y="3321719"/>
            <a:ext cx="117464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fr-FR" u="sng" dirty="0" smtClean="0"/>
              <a:t>Calcul de la retenue à la source</a:t>
            </a:r>
            <a:r>
              <a:rPr lang="fr-FR" dirty="0" smtClean="0"/>
              <a:t> : net fiscal X taux personnalisé de l’agent ou taux neutre</a:t>
            </a:r>
          </a:p>
          <a:p>
            <a:pPr marL="285750" indent="-285750" algn="just">
              <a:buFontTx/>
              <a:buChar char="-"/>
            </a:pPr>
            <a:endParaRPr lang="fr-FR" dirty="0"/>
          </a:p>
          <a:p>
            <a:pPr marL="285750" indent="-285750" algn="just">
              <a:buFontTx/>
              <a:buChar char="-"/>
            </a:pPr>
            <a:r>
              <a:rPr lang="fr-FR" u="sng" dirty="0" smtClean="0"/>
              <a:t>Net fiscal</a:t>
            </a:r>
            <a:r>
              <a:rPr lang="fr-FR" dirty="0" smtClean="0"/>
              <a:t> : salaire brut – cotisations agent déductibles </a:t>
            </a:r>
          </a:p>
          <a:p>
            <a:pPr algn="just"/>
            <a:r>
              <a:rPr lang="fr-FR" dirty="0" smtClean="0"/>
              <a:t>Ex : salaire brut (1999,25 €) – cotisation CNRACL (196,50 € + 5,38 €) – cotisation RAFP (9,02 €) – CSG déductible (144,10 € + 0,68 €) = 1643,57 €</a:t>
            </a:r>
          </a:p>
          <a:p>
            <a:pPr marL="285750" indent="-285750" algn="just">
              <a:buFontTx/>
              <a:buChar char="-"/>
            </a:pPr>
            <a:endParaRPr lang="fr-FR" dirty="0" smtClean="0"/>
          </a:p>
          <a:p>
            <a:pPr marL="285750" indent="-285750">
              <a:buFontTx/>
              <a:buChar char="-"/>
            </a:pPr>
            <a:endParaRPr lang="fr-FR" dirty="0" smtClean="0"/>
          </a:p>
          <a:p>
            <a:endParaRPr lang="fr-FR" dirty="0" smtClean="0"/>
          </a:p>
          <a:p>
            <a:pPr marL="285750" indent="-285750">
              <a:buFontTx/>
              <a:buChar char="-"/>
            </a:pP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3643" y="1329051"/>
            <a:ext cx="10360052" cy="376522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9673" y="2189593"/>
            <a:ext cx="10767993" cy="59441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083643" y="1329051"/>
            <a:ext cx="10360052" cy="376522"/>
          </a:xfrm>
          <a:prstGeom prst="rect">
            <a:avLst/>
          </a:prstGeom>
          <a:solidFill>
            <a:srgbClr val="A04E20">
              <a:alpha val="20000"/>
            </a:srgbClr>
          </a:solidFill>
          <a:ln w="31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970035" y="2232621"/>
            <a:ext cx="10559717" cy="551384"/>
          </a:xfrm>
          <a:prstGeom prst="rect">
            <a:avLst/>
          </a:prstGeom>
          <a:solidFill>
            <a:srgbClr val="A04E20">
              <a:alpha val="20000"/>
            </a:srgbClr>
          </a:solidFill>
          <a:ln w="31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86364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/>
          <p:cNvSpPr>
            <a:spLocks noGrp="1"/>
          </p:cNvSpPr>
          <p:nvPr>
            <p:ph type="body" sz="quarter" idx="10"/>
          </p:nvPr>
        </p:nvSpPr>
        <p:spPr>
          <a:xfrm>
            <a:off x="346123" y="6388058"/>
            <a:ext cx="8922364" cy="313932"/>
          </a:xfrm>
        </p:spPr>
        <p:txBody>
          <a:bodyPr/>
          <a:lstStyle/>
          <a:p>
            <a:r>
              <a:rPr lang="fr-FR" dirty="0"/>
              <a:t>Les petits déjeuners de la DRH • </a:t>
            </a:r>
            <a:r>
              <a:rPr lang="fr-FR" dirty="0" smtClean="0"/>
              <a:t> 12 janvier 2023</a:t>
            </a:r>
            <a:endParaRPr lang="fr-FR" dirty="0"/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1526879" y="55398"/>
            <a:ext cx="10352951" cy="661308"/>
          </a:xfrm>
        </p:spPr>
        <p:txBody>
          <a:bodyPr>
            <a:normAutofit/>
          </a:bodyPr>
          <a:lstStyle/>
          <a:p>
            <a:r>
              <a:rPr lang="fr-FR" dirty="0"/>
              <a:t>8</a:t>
            </a:r>
            <a:r>
              <a:rPr lang="fr-FR" dirty="0" smtClean="0"/>
              <a:t>. Le pied du bulletin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33349" y="3642491"/>
            <a:ext cx="117464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fr-FR" u="sng" dirty="0" smtClean="0"/>
              <a:t>Net à payer avant impôt sur le revenu</a:t>
            </a:r>
            <a:r>
              <a:rPr lang="fr-FR" dirty="0" smtClean="0"/>
              <a:t> : salaire brut (1999,25 €) – cotisations salariales (417,43 €) – titres restaurant (66 €) = 1515,82 €</a:t>
            </a:r>
          </a:p>
          <a:p>
            <a:pPr algn="just"/>
            <a:endParaRPr lang="fr-FR" dirty="0"/>
          </a:p>
          <a:p>
            <a:pPr marL="285750" indent="-285750" algn="just">
              <a:buFontTx/>
              <a:buChar char="-"/>
            </a:pPr>
            <a:r>
              <a:rPr lang="fr-FR" u="sng" dirty="0" smtClean="0"/>
              <a:t>Net à payer</a:t>
            </a:r>
            <a:r>
              <a:rPr lang="fr-FR" dirty="0" smtClean="0"/>
              <a:t> : salaire net avant impôt sur le revenu (1515,82 €) – retenue à la source (16,44 €) = 1499,38 €.</a:t>
            </a:r>
            <a:br>
              <a:rPr lang="fr-FR" dirty="0" smtClean="0"/>
            </a:br>
            <a:r>
              <a:rPr lang="fr-FR" dirty="0" smtClean="0"/>
              <a:t>C’est ce montant qui sera versé à l’agent. </a:t>
            </a:r>
          </a:p>
          <a:p>
            <a:pPr marL="285750" indent="-285750" algn="just">
              <a:buFontTx/>
              <a:buChar char="-"/>
            </a:pPr>
            <a:endParaRPr lang="fr-FR" dirty="0" smtClean="0"/>
          </a:p>
          <a:p>
            <a:pPr marL="285750" indent="-285750">
              <a:buFontTx/>
              <a:buChar char="-"/>
            </a:pPr>
            <a:endParaRPr lang="fr-FR" dirty="0" smtClean="0"/>
          </a:p>
          <a:p>
            <a:endParaRPr lang="fr-FR" dirty="0" smtClean="0"/>
          </a:p>
          <a:p>
            <a:pPr marL="285750" indent="-285750">
              <a:buFontTx/>
              <a:buChar char="-"/>
            </a:pP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950" y="1207913"/>
            <a:ext cx="9869277" cy="1943371"/>
          </a:xfrm>
          <a:prstGeom prst="rect">
            <a:avLst/>
          </a:prstGeom>
          <a:ln w="3175">
            <a:solidFill>
              <a:schemeClr val="tx1"/>
            </a:solidFill>
            <a:prstDash val="sysDash"/>
          </a:ln>
        </p:spPr>
      </p:pic>
      <p:sp>
        <p:nvSpPr>
          <p:cNvPr id="6" name="Rectangle 5"/>
          <p:cNvSpPr/>
          <p:nvPr/>
        </p:nvSpPr>
        <p:spPr>
          <a:xfrm>
            <a:off x="1071950" y="1207912"/>
            <a:ext cx="9869277" cy="1943371"/>
          </a:xfrm>
          <a:prstGeom prst="rect">
            <a:avLst/>
          </a:prstGeom>
          <a:solidFill>
            <a:srgbClr val="7030A0">
              <a:alpha val="20000"/>
            </a:srgbClr>
          </a:solidFill>
          <a:ln w="31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31671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/>
          <p:cNvSpPr>
            <a:spLocks noGrp="1"/>
          </p:cNvSpPr>
          <p:nvPr>
            <p:ph type="body" sz="quarter" idx="10"/>
          </p:nvPr>
        </p:nvSpPr>
        <p:spPr>
          <a:xfrm>
            <a:off x="346123" y="6388058"/>
            <a:ext cx="8922364" cy="313932"/>
          </a:xfrm>
        </p:spPr>
        <p:txBody>
          <a:bodyPr/>
          <a:lstStyle/>
          <a:p>
            <a:r>
              <a:rPr lang="fr-FR" dirty="0"/>
              <a:t>Les petits déjeuners de la DRH • </a:t>
            </a:r>
            <a:r>
              <a:rPr lang="fr-FR" dirty="0" smtClean="0"/>
              <a:t> 12 janvier 2023</a:t>
            </a:r>
            <a:endParaRPr lang="fr-FR" dirty="0"/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1526879" y="55398"/>
            <a:ext cx="10352951" cy="661308"/>
          </a:xfrm>
        </p:spPr>
        <p:txBody>
          <a:bodyPr>
            <a:normAutofit/>
          </a:bodyPr>
          <a:lstStyle/>
          <a:p>
            <a:r>
              <a:rPr lang="fr-FR" dirty="0" smtClean="0"/>
              <a:t>Récapitulatif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33349" y="2944401"/>
            <a:ext cx="11746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 smtClean="0"/>
          </a:p>
          <a:p>
            <a:pPr marL="285750" indent="-285750">
              <a:buFontTx/>
              <a:buChar char="-"/>
            </a:pPr>
            <a:endParaRPr lang="fr-FR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06791716"/>
              </p:ext>
            </p:extLst>
          </p:nvPr>
        </p:nvGraphicFramePr>
        <p:xfrm>
          <a:off x="3490452" y="1042526"/>
          <a:ext cx="4945626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813">
                  <a:extLst>
                    <a:ext uri="{9D8B030D-6E8A-4147-A177-3AD203B41FA5}">
                      <a16:colId xmlns:a16="http://schemas.microsoft.com/office/drawing/2014/main" xmlns="" val="1185891281"/>
                    </a:ext>
                  </a:extLst>
                </a:gridCol>
                <a:gridCol w="2472813">
                  <a:extLst>
                    <a:ext uri="{9D8B030D-6E8A-4147-A177-3AD203B41FA5}">
                      <a16:colId xmlns:a16="http://schemas.microsoft.com/office/drawing/2014/main" xmlns="" val="3139535820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algn="ctr" defTabSz="914342" rtl="0" eaLnBrk="1" latinLnBrk="0" hangingPunct="1"/>
                      <a:r>
                        <a:rPr lang="fr-FR" sz="1801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Récapitulatif</a:t>
                      </a:r>
                      <a:endParaRPr lang="fr-FR" sz="1801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44319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342" rtl="0" eaLnBrk="1" latinLnBrk="0" hangingPunct="1"/>
                      <a:r>
                        <a:rPr lang="fr-FR" sz="1801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Salaire brut</a:t>
                      </a:r>
                      <a:endParaRPr lang="fr-FR" sz="1801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1999,25</a:t>
                      </a:r>
                      <a:r>
                        <a:rPr lang="fr-FR" b="0" baseline="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 €</a:t>
                      </a:r>
                      <a:endParaRPr lang="fr-FR" b="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20847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Cotisations agent</a:t>
                      </a:r>
                      <a:endParaRPr lang="fr-FR" b="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417,43 €</a:t>
                      </a:r>
                      <a:endParaRPr lang="fr-FR" b="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893202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Titres restaurant</a:t>
                      </a:r>
                      <a:endParaRPr lang="fr-FR" b="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66 €</a:t>
                      </a:r>
                      <a:endParaRPr lang="fr-FR" b="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2902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Retenue</a:t>
                      </a:r>
                      <a:r>
                        <a:rPr lang="fr-FR" b="0" baseline="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 à la source</a:t>
                      </a:r>
                      <a:endParaRPr lang="fr-FR" b="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16,44 €</a:t>
                      </a:r>
                      <a:endParaRPr lang="fr-FR" b="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457012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Net à</a:t>
                      </a:r>
                      <a:r>
                        <a:rPr lang="fr-FR" b="0" baseline="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 payer versé</a:t>
                      </a:r>
                      <a:endParaRPr lang="fr-FR" b="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1499,38</a:t>
                      </a:r>
                      <a:r>
                        <a:rPr lang="fr-FR" b="0" baseline="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 €</a:t>
                      </a:r>
                      <a:endParaRPr lang="fr-FR" b="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7225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Cotisations</a:t>
                      </a:r>
                      <a:r>
                        <a:rPr lang="fr-FR" b="0" baseline="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 collectivité</a:t>
                      </a:r>
                      <a:endParaRPr lang="fr-FR" b="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916,94 €</a:t>
                      </a:r>
                      <a:endParaRPr lang="fr-FR" b="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685553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Coût chargé</a:t>
                      </a:r>
                      <a:endParaRPr lang="fr-FR" b="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2916,19</a:t>
                      </a:r>
                      <a:r>
                        <a:rPr lang="fr-FR" b="0" baseline="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 €</a:t>
                      </a:r>
                      <a:endParaRPr lang="fr-FR" b="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520172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5763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/>
          <p:cNvSpPr>
            <a:spLocks noGrp="1"/>
          </p:cNvSpPr>
          <p:nvPr>
            <p:ph type="body" sz="quarter" idx="10"/>
          </p:nvPr>
        </p:nvSpPr>
        <p:spPr>
          <a:xfrm>
            <a:off x="346123" y="6388058"/>
            <a:ext cx="8922364" cy="313932"/>
          </a:xfrm>
        </p:spPr>
        <p:txBody>
          <a:bodyPr/>
          <a:lstStyle/>
          <a:p>
            <a:r>
              <a:rPr lang="fr-FR" dirty="0"/>
              <a:t>Les petits déjeuners de la DRH • </a:t>
            </a:r>
            <a:r>
              <a:rPr lang="fr-FR" dirty="0" smtClean="0"/>
              <a:t> 12 janvier 2023</a:t>
            </a:r>
            <a:endParaRPr lang="fr-FR" dirty="0"/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1526879" y="55398"/>
            <a:ext cx="10352951" cy="661308"/>
          </a:xfrm>
        </p:spPr>
        <p:txBody>
          <a:bodyPr>
            <a:normAutofit/>
          </a:bodyPr>
          <a:lstStyle/>
          <a:p>
            <a:r>
              <a:rPr lang="fr-FR" dirty="0"/>
              <a:t>9</a:t>
            </a:r>
            <a:r>
              <a:rPr lang="fr-FR" dirty="0" smtClean="0"/>
              <a:t>. Focus sur le RIFSEEP : les principes 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33350" y="967058"/>
            <a:ext cx="117464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u="sng" dirty="0" smtClean="0"/>
              <a:t>RIFSEEP</a:t>
            </a:r>
            <a:r>
              <a:rPr lang="fr-FR" dirty="0" smtClean="0"/>
              <a:t> : Régime Indemnitaire tenant compte des Fonctions des Sujétions, de l’Expertise et de l’Engagement Professionnel</a:t>
            </a:r>
          </a:p>
          <a:p>
            <a:pPr algn="just"/>
            <a:endParaRPr lang="fr-FR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dirty="0" smtClean="0"/>
              <a:t>Chaque agent occupe un poste.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dirty="0" smtClean="0"/>
              <a:t>Chaque poste est classifié sur un parcours. Il existe 3 parcours en catégorie C, 2 parcours pour les agents de maîtrise, 2 parcours en catégorie B et 6 parcours en catégorie A.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dirty="0" smtClean="0"/>
              <a:t>Le parcours détermine le montant de l’IFSE socle versée à l’agent occupant le poste.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fr-FR" dirty="0" smtClean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dirty="0" smtClean="0"/>
              <a:t>En complément de l’IFSE socle, l’agent peut percevoir d’autres éléments composant le RIFSEEP : </a:t>
            </a:r>
          </a:p>
          <a:p>
            <a:pPr marL="742842" lvl="1" indent="-285750" algn="just">
              <a:buFont typeface="Wingdings" panose="05000000000000000000" pitchFamily="2" charset="2"/>
              <a:buChar char="§"/>
            </a:pPr>
            <a:r>
              <a:rPr lang="fr-FR" u="sng" dirty="0" smtClean="0"/>
              <a:t>IFSE sujétion poste</a:t>
            </a:r>
            <a:r>
              <a:rPr lang="fr-FR" dirty="0" smtClean="0"/>
              <a:t> (de 25 € à 80 €) : valorisant une contrainte (ex : travail de nuit), une particulière complexité (ex : accueil de publics complexes) ou une spécificité (ex : gestion d’une régie)</a:t>
            </a:r>
          </a:p>
          <a:p>
            <a:pPr marL="742842" lvl="1" indent="-285750" algn="just">
              <a:buFont typeface="Wingdings" panose="05000000000000000000" pitchFamily="2" charset="2"/>
              <a:buChar char="§"/>
            </a:pPr>
            <a:r>
              <a:rPr lang="fr-FR" u="sng" dirty="0" smtClean="0"/>
              <a:t>IFSE tension de recrutement</a:t>
            </a:r>
            <a:r>
              <a:rPr lang="fr-FR" dirty="0" smtClean="0"/>
              <a:t> (60 €)</a:t>
            </a:r>
          </a:p>
          <a:p>
            <a:pPr marL="742842" lvl="1" indent="-285750" algn="just">
              <a:buFont typeface="Wingdings" panose="05000000000000000000" pitchFamily="2" charset="2"/>
              <a:buChar char="§"/>
            </a:pPr>
            <a:r>
              <a:rPr lang="fr-FR" u="sng" dirty="0" smtClean="0"/>
              <a:t>IFSE travail du week-end ou en horaires décalés</a:t>
            </a:r>
            <a:r>
              <a:rPr lang="fr-FR" dirty="0" smtClean="0"/>
              <a:t> (ex : 15 €/samedi et 100 €/dimanche)</a:t>
            </a:r>
            <a:endParaRPr lang="fr-FR" u="sng" dirty="0" smtClean="0"/>
          </a:p>
          <a:p>
            <a:pPr marL="285750" indent="-285750">
              <a:buFontTx/>
              <a:buChar char="-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1005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40003" y="1800002"/>
            <a:ext cx="8637769" cy="1655014"/>
          </a:xfrm>
        </p:spPr>
        <p:txBody>
          <a:bodyPr/>
          <a:lstStyle/>
          <a:p>
            <a:r>
              <a:rPr lang="fr-FR" sz="4400" b="1" dirty="0">
                <a:latin typeface="OpenSans-Bold"/>
              </a:rPr>
              <a:t>Comprendre un bulletin de paie en 30 minutes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240004" y="3630022"/>
            <a:ext cx="8300551" cy="480131"/>
          </a:xfrm>
        </p:spPr>
        <p:txBody>
          <a:bodyPr/>
          <a:lstStyle/>
          <a:p>
            <a:r>
              <a:rPr lang="fr-FR" dirty="0" smtClean="0"/>
              <a:t>Les petits déjeuners de la DRH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0"/>
          </p:nvPr>
        </p:nvSpPr>
        <p:spPr>
          <a:xfrm>
            <a:off x="3240003" y="4163208"/>
            <a:ext cx="4554171" cy="429541"/>
          </a:xfrm>
        </p:spPr>
        <p:txBody>
          <a:bodyPr/>
          <a:lstStyle/>
          <a:p>
            <a:r>
              <a:rPr lang="fr-FR" dirty="0" smtClean="0"/>
              <a:t>Jeudi 12 janvier 2023</a:t>
            </a:r>
          </a:p>
        </p:txBody>
      </p:sp>
    </p:spTree>
    <p:extLst>
      <p:ext uri="{BB962C8B-B14F-4D97-AF65-F5344CB8AC3E}">
        <p14:creationId xmlns:p14="http://schemas.microsoft.com/office/powerpoint/2010/main" xmlns="" val="190502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5192345" y="345005"/>
            <a:ext cx="2726695" cy="498597"/>
          </a:xfrm>
        </p:spPr>
        <p:txBody>
          <a:bodyPr/>
          <a:lstStyle/>
          <a:p>
            <a:r>
              <a:rPr lang="fr-FR" dirty="0" smtClean="0"/>
              <a:t>Déroulé</a:t>
            </a:r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1"/>
          </p:nvPr>
        </p:nvSpPr>
        <p:spPr>
          <a:xfrm>
            <a:off x="3238500" y="1381125"/>
            <a:ext cx="8618543" cy="4855590"/>
          </a:xfrm>
        </p:spPr>
        <p:txBody>
          <a:bodyPr vert="horz" lIns="0" tIns="360000" rIns="0" bIns="360000" rtlCol="0">
            <a:normAutofit fontScale="55000" lnSpcReduction="20000"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dirty="0" smtClean="0"/>
              <a:t>L’élaboration des bulletins de paie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dirty="0" smtClean="0"/>
              <a:t>L’architecture du bulletin de paie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dirty="0" smtClean="0"/>
              <a:t>L’en-tête du bulletin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dirty="0" smtClean="0"/>
              <a:t>Les éléments de la rémunération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dirty="0" smtClean="0"/>
              <a:t>Les retenues des agents fonctionnaires (titulaires et stagiaires)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dirty="0" smtClean="0"/>
              <a:t>Les retenues des agents contractuels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dirty="0" smtClean="0"/>
              <a:t>La retenue à la source de l’impôt sur le revenu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dirty="0" smtClean="0"/>
              <a:t>Le pied du bulletin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dirty="0" smtClean="0"/>
              <a:t>Focus sur le RIFSEEP </a:t>
            </a:r>
          </a:p>
          <a:p>
            <a:endParaRPr lang="fr-FR" dirty="0">
              <a:latin typeface="DM San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767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/>
          <p:cNvSpPr>
            <a:spLocks noGrp="1"/>
          </p:cNvSpPr>
          <p:nvPr>
            <p:ph type="body" sz="quarter" idx="10"/>
          </p:nvPr>
        </p:nvSpPr>
        <p:spPr>
          <a:xfrm>
            <a:off x="346123" y="6388058"/>
            <a:ext cx="8922364" cy="313932"/>
          </a:xfrm>
        </p:spPr>
        <p:txBody>
          <a:bodyPr/>
          <a:lstStyle/>
          <a:p>
            <a:r>
              <a:rPr lang="fr-FR" dirty="0"/>
              <a:t>Les petits déjeuners de la DRH • </a:t>
            </a:r>
            <a:r>
              <a:rPr lang="fr-FR" dirty="0" smtClean="0"/>
              <a:t> 12 janvier 2023</a:t>
            </a:r>
            <a:endParaRPr lang="fr-FR" dirty="0"/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1526879" y="55398"/>
            <a:ext cx="10352951" cy="661308"/>
          </a:xfrm>
        </p:spPr>
        <p:txBody>
          <a:bodyPr>
            <a:normAutofit/>
          </a:bodyPr>
          <a:lstStyle/>
          <a:p>
            <a:r>
              <a:rPr lang="fr-FR" dirty="0"/>
              <a:t>1</a:t>
            </a:r>
            <a:r>
              <a:rPr lang="fr-FR" dirty="0" smtClean="0"/>
              <a:t>. L’élaboration des bulletins de paie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33350" y="967058"/>
            <a:ext cx="117464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dirty="0" smtClean="0"/>
              <a:t>La mission rémunération :</a:t>
            </a:r>
          </a:p>
          <a:p>
            <a:pPr marL="742842" lvl="1" indent="-285750" algn="just">
              <a:buFont typeface="Wingdings" panose="05000000000000000000" pitchFamily="2" charset="2"/>
              <a:buChar char="§"/>
            </a:pPr>
            <a:r>
              <a:rPr lang="fr-FR" dirty="0"/>
              <a:t>4 référentes paie</a:t>
            </a:r>
          </a:p>
          <a:p>
            <a:pPr marL="742842" lvl="1" indent="-285750" algn="just">
              <a:buFont typeface="Wingdings" panose="05000000000000000000" pitchFamily="2" charset="2"/>
              <a:buChar char="§"/>
            </a:pPr>
            <a:r>
              <a:rPr lang="fr-FR" dirty="0"/>
              <a:t>20 gestionnaires paie carrières : moyenne de 370 agents gérés par portefeuille</a:t>
            </a:r>
          </a:p>
          <a:p>
            <a:pPr marL="742842" lvl="1" indent="-285750" algn="just">
              <a:buFont typeface="Wingdings" panose="05000000000000000000" pitchFamily="2" charset="2"/>
              <a:buChar char="§"/>
            </a:pPr>
            <a:r>
              <a:rPr lang="fr-FR" dirty="0"/>
              <a:t>7400 bulletins édités par mois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fr-FR" dirty="0" smtClean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dirty="0" smtClean="0"/>
              <a:t>Le cycle de paie : </a:t>
            </a:r>
          </a:p>
          <a:p>
            <a:pPr marL="742842" lvl="1" indent="-285750" algn="just">
              <a:buFont typeface="Arial" panose="020B0604020202020204" pitchFamily="34" charset="0"/>
              <a:buChar char="•"/>
            </a:pPr>
            <a:r>
              <a:rPr lang="fr-FR" dirty="0" smtClean="0"/>
              <a:t>Saisie des nouveaux agents, des éléments de rémunération, </a:t>
            </a:r>
            <a:r>
              <a:rPr lang="fr-FR" dirty="0" err="1" smtClean="0"/>
              <a:t>etc</a:t>
            </a:r>
            <a:r>
              <a:rPr lang="fr-FR" dirty="0" smtClean="0"/>
              <a:t>,</a:t>
            </a:r>
          </a:p>
          <a:p>
            <a:pPr marL="742842" lvl="1" indent="-285750" algn="just">
              <a:buFont typeface="Arial" panose="020B0604020202020204" pitchFamily="34" charset="0"/>
              <a:buChar char="•"/>
            </a:pPr>
            <a:r>
              <a:rPr lang="fr-FR" dirty="0" smtClean="0"/>
              <a:t>Contrôle de paie</a:t>
            </a:r>
          </a:p>
          <a:p>
            <a:pPr marL="742842" lvl="1" indent="-285750" algn="just">
              <a:buFont typeface="Arial" panose="020B0604020202020204" pitchFamily="34" charset="0"/>
              <a:buChar char="•"/>
            </a:pPr>
            <a:r>
              <a:rPr lang="fr-FR" dirty="0" smtClean="0"/>
              <a:t>Clôture entre le 10 et le 13</a:t>
            </a:r>
          </a:p>
          <a:p>
            <a:pPr marL="742842" lvl="1" indent="-285750" algn="just">
              <a:buFont typeface="Arial" panose="020B0604020202020204" pitchFamily="34" charset="0"/>
              <a:buChar char="•"/>
            </a:pPr>
            <a:r>
              <a:rPr lang="fr-FR" dirty="0" smtClean="0"/>
              <a:t>Préparation du mandatement</a:t>
            </a:r>
          </a:p>
          <a:p>
            <a:pPr marL="742842" lvl="1" indent="-285750" algn="just">
              <a:buFont typeface="Arial" panose="020B0604020202020204" pitchFamily="34" charset="0"/>
              <a:buChar char="•"/>
            </a:pPr>
            <a:r>
              <a:rPr lang="fr-FR" dirty="0" smtClean="0"/>
              <a:t>Contrôles de la trésorerie</a:t>
            </a:r>
          </a:p>
          <a:p>
            <a:pPr marL="742842" lvl="1" indent="-285750" algn="just">
              <a:buFont typeface="Arial" panose="020B0604020202020204" pitchFamily="34" charset="0"/>
              <a:buChar char="•"/>
            </a:pPr>
            <a:r>
              <a:rPr lang="fr-FR" dirty="0" smtClean="0"/>
              <a:t>Versement des salaires</a:t>
            </a:r>
          </a:p>
          <a:p>
            <a:pPr marL="742842" lvl="1" indent="-285750" algn="just">
              <a:buFont typeface="Arial" panose="020B0604020202020204" pitchFamily="34" charset="0"/>
              <a:buChar char="•"/>
            </a:pPr>
            <a:r>
              <a:rPr lang="fr-FR" dirty="0" smtClean="0"/>
              <a:t>Transmission des bulletins de paie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40943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 40" descr="Bulletin 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94811" y="914399"/>
            <a:ext cx="3696250" cy="5222443"/>
          </a:xfrm>
          <a:prstGeom prst="rect">
            <a:avLst/>
          </a:prstGeom>
        </p:spPr>
      </p:pic>
      <p:sp>
        <p:nvSpPr>
          <p:cNvPr id="13" name="Espace réservé du texte 12"/>
          <p:cNvSpPr>
            <a:spLocks noGrp="1"/>
          </p:cNvSpPr>
          <p:nvPr>
            <p:ph type="body" sz="quarter" idx="10"/>
          </p:nvPr>
        </p:nvSpPr>
        <p:spPr>
          <a:xfrm>
            <a:off x="346123" y="6388058"/>
            <a:ext cx="8922364" cy="313932"/>
          </a:xfrm>
        </p:spPr>
        <p:txBody>
          <a:bodyPr/>
          <a:lstStyle/>
          <a:p>
            <a:r>
              <a:rPr lang="fr-FR" dirty="0"/>
              <a:t>Les petits déjeuners de la DRH • </a:t>
            </a:r>
            <a:r>
              <a:rPr lang="fr-FR" dirty="0" smtClean="0"/>
              <a:t> 12 janvier 2023</a:t>
            </a:r>
            <a:endParaRPr lang="fr-FR" dirty="0"/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1526879" y="55398"/>
            <a:ext cx="10352951" cy="661308"/>
          </a:xfrm>
        </p:spPr>
        <p:txBody>
          <a:bodyPr>
            <a:normAutofit/>
          </a:bodyPr>
          <a:lstStyle/>
          <a:p>
            <a:r>
              <a:rPr lang="fr-FR" dirty="0"/>
              <a:t>2</a:t>
            </a:r>
            <a:r>
              <a:rPr lang="fr-FR" dirty="0" smtClean="0"/>
              <a:t>. L’architecture du bulletin de paie</a:t>
            </a:r>
            <a:endParaRPr lang="fr-FR" dirty="0"/>
          </a:p>
        </p:txBody>
      </p:sp>
      <p:sp>
        <p:nvSpPr>
          <p:cNvPr id="29" name="Rectangle 28"/>
          <p:cNvSpPr/>
          <p:nvPr/>
        </p:nvSpPr>
        <p:spPr>
          <a:xfrm>
            <a:off x="4289011" y="921861"/>
            <a:ext cx="3649579" cy="1746292"/>
          </a:xfrm>
          <a:prstGeom prst="rect">
            <a:avLst/>
          </a:prstGeom>
          <a:solidFill>
            <a:srgbClr val="0070C0">
              <a:alpha val="20000"/>
            </a:srgbClr>
          </a:solidFill>
          <a:ln w="31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/>
          <p:cNvSpPr/>
          <p:nvPr/>
        </p:nvSpPr>
        <p:spPr>
          <a:xfrm>
            <a:off x="4299284" y="2941320"/>
            <a:ext cx="2799348" cy="441960"/>
          </a:xfrm>
          <a:prstGeom prst="rect">
            <a:avLst/>
          </a:prstGeom>
          <a:solidFill>
            <a:srgbClr val="92D050">
              <a:alpha val="20000"/>
            </a:srgbClr>
          </a:solidFill>
          <a:ln w="31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/>
          <p:cNvSpPr/>
          <p:nvPr/>
        </p:nvSpPr>
        <p:spPr>
          <a:xfrm>
            <a:off x="4299284" y="3505200"/>
            <a:ext cx="2446421" cy="689610"/>
          </a:xfrm>
          <a:prstGeom prst="rect">
            <a:avLst/>
          </a:prstGeom>
          <a:solidFill>
            <a:srgbClr val="FF5050">
              <a:alpha val="20000"/>
            </a:srgbClr>
          </a:solidFill>
          <a:ln w="31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/>
          <p:cNvSpPr/>
          <p:nvPr/>
        </p:nvSpPr>
        <p:spPr>
          <a:xfrm>
            <a:off x="7215187" y="3569970"/>
            <a:ext cx="733676" cy="1188720"/>
          </a:xfrm>
          <a:prstGeom prst="rect">
            <a:avLst/>
          </a:prstGeom>
          <a:solidFill>
            <a:srgbClr val="FFC000">
              <a:alpha val="20000"/>
            </a:srgbClr>
          </a:solidFill>
          <a:ln w="31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/>
          <p:cNvSpPr/>
          <p:nvPr/>
        </p:nvSpPr>
        <p:spPr>
          <a:xfrm>
            <a:off x="4299284" y="5448300"/>
            <a:ext cx="3649579" cy="621506"/>
          </a:xfrm>
          <a:prstGeom prst="rect">
            <a:avLst/>
          </a:prstGeom>
          <a:solidFill>
            <a:srgbClr val="7030A0">
              <a:alpha val="20000"/>
            </a:srgbClr>
          </a:solidFill>
          <a:ln w="31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/>
          <p:cNvSpPr/>
          <p:nvPr/>
        </p:nvSpPr>
        <p:spPr>
          <a:xfrm>
            <a:off x="4299284" y="4202430"/>
            <a:ext cx="2446421" cy="548640"/>
          </a:xfrm>
          <a:prstGeom prst="rect">
            <a:avLst/>
          </a:prstGeom>
          <a:solidFill>
            <a:srgbClr val="FFC000">
              <a:alpha val="20000"/>
            </a:srgbClr>
          </a:solidFill>
          <a:ln w="31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/>
          <p:cNvSpPr/>
          <p:nvPr/>
        </p:nvSpPr>
        <p:spPr>
          <a:xfrm>
            <a:off x="4299284" y="4758690"/>
            <a:ext cx="2446421" cy="92456"/>
          </a:xfrm>
          <a:prstGeom prst="rect">
            <a:avLst/>
          </a:prstGeom>
          <a:solidFill>
            <a:srgbClr val="A04E20">
              <a:alpha val="20000"/>
            </a:srgbClr>
          </a:solidFill>
          <a:ln w="31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ZoneTexte 38"/>
          <p:cNvSpPr txBox="1"/>
          <p:nvPr/>
        </p:nvSpPr>
        <p:spPr>
          <a:xfrm>
            <a:off x="2979767" y="1108892"/>
            <a:ext cx="1050758" cy="41549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50" dirty="0" smtClean="0"/>
              <a:t>En-tête du bulletin</a:t>
            </a:r>
            <a:endParaRPr lang="fr-FR" sz="1050" dirty="0"/>
          </a:p>
        </p:txBody>
      </p:sp>
      <p:cxnSp>
        <p:nvCxnSpPr>
          <p:cNvPr id="45" name="Connecteur en angle 44"/>
          <p:cNvCxnSpPr>
            <a:stCxn id="37" idx="2"/>
            <a:endCxn id="29" idx="1"/>
          </p:cNvCxnSpPr>
          <p:nvPr/>
        </p:nvCxnSpPr>
        <p:spPr>
          <a:xfrm rot="16200000" flipH="1">
            <a:off x="3754028" y="1260024"/>
            <a:ext cx="287866" cy="782100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à coins arrondis 36"/>
          <p:cNvSpPr/>
          <p:nvPr/>
        </p:nvSpPr>
        <p:spPr>
          <a:xfrm>
            <a:off x="3003884" y="1126141"/>
            <a:ext cx="1006054" cy="381000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9" name="Connecteur en angle 48"/>
          <p:cNvCxnSpPr/>
          <p:nvPr/>
        </p:nvCxnSpPr>
        <p:spPr>
          <a:xfrm rot="16200000" flipH="1">
            <a:off x="3749560" y="2607441"/>
            <a:ext cx="307075" cy="792373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ZoneTexte 50"/>
          <p:cNvSpPr txBox="1"/>
          <p:nvPr/>
        </p:nvSpPr>
        <p:spPr>
          <a:xfrm>
            <a:off x="2703706" y="2449219"/>
            <a:ext cx="1606409" cy="40011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00" dirty="0" smtClean="0"/>
              <a:t>Éléments de </a:t>
            </a:r>
            <a:br>
              <a:rPr lang="fr-FR" sz="1000" dirty="0" smtClean="0"/>
            </a:br>
            <a:r>
              <a:rPr lang="fr-FR" sz="1000" dirty="0" smtClean="0"/>
              <a:t> rémunération</a:t>
            </a:r>
            <a:endParaRPr lang="fr-FR" sz="1000" dirty="0"/>
          </a:p>
        </p:txBody>
      </p:sp>
      <p:sp>
        <p:nvSpPr>
          <p:cNvPr id="53" name="Rectangle à coins arrondis 52"/>
          <p:cNvSpPr/>
          <p:nvPr/>
        </p:nvSpPr>
        <p:spPr>
          <a:xfrm>
            <a:off x="3002119" y="2469089"/>
            <a:ext cx="1006054" cy="381000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Rectangle à coins arrondis 53"/>
          <p:cNvSpPr/>
          <p:nvPr/>
        </p:nvSpPr>
        <p:spPr>
          <a:xfrm>
            <a:off x="3006415" y="4034137"/>
            <a:ext cx="1062424" cy="381000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ZoneTexte 54"/>
          <p:cNvSpPr txBox="1"/>
          <p:nvPr/>
        </p:nvSpPr>
        <p:spPr>
          <a:xfrm>
            <a:off x="2941320" y="4016888"/>
            <a:ext cx="1188363" cy="41549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50" dirty="0" smtClean="0"/>
              <a:t>Cotisations salariales</a:t>
            </a:r>
            <a:endParaRPr lang="fr-FR" sz="1050" dirty="0"/>
          </a:p>
        </p:txBody>
      </p:sp>
      <p:sp>
        <p:nvSpPr>
          <p:cNvPr id="86" name="ZoneTexte 85"/>
          <p:cNvSpPr txBox="1"/>
          <p:nvPr/>
        </p:nvSpPr>
        <p:spPr>
          <a:xfrm>
            <a:off x="8101708" y="4046117"/>
            <a:ext cx="1100237" cy="41549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50" dirty="0" smtClean="0"/>
              <a:t>Cotisations patronales</a:t>
            </a:r>
            <a:endParaRPr lang="fr-FR" sz="1050" dirty="0"/>
          </a:p>
        </p:txBody>
      </p:sp>
      <p:sp>
        <p:nvSpPr>
          <p:cNvPr id="88" name="Rectangle à coins arrondis 87"/>
          <p:cNvSpPr/>
          <p:nvPr/>
        </p:nvSpPr>
        <p:spPr>
          <a:xfrm>
            <a:off x="8185020" y="4063366"/>
            <a:ext cx="1006054" cy="381000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0" name="Connecteur droit avec flèche 89"/>
          <p:cNvCxnSpPr/>
          <p:nvPr/>
        </p:nvCxnSpPr>
        <p:spPr>
          <a:xfrm flipH="1">
            <a:off x="7948864" y="4253866"/>
            <a:ext cx="23615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necteur en angle 96"/>
          <p:cNvCxnSpPr>
            <a:stCxn id="88" idx="2"/>
          </p:cNvCxnSpPr>
          <p:nvPr/>
        </p:nvCxnSpPr>
        <p:spPr>
          <a:xfrm rot="5400000">
            <a:off x="7600690" y="3589381"/>
            <a:ext cx="232373" cy="1942342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à coins arrondis 99"/>
          <p:cNvSpPr/>
          <p:nvPr/>
        </p:nvSpPr>
        <p:spPr>
          <a:xfrm>
            <a:off x="8185020" y="4895867"/>
            <a:ext cx="1006054" cy="381000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1" name="ZoneTexte 100"/>
          <p:cNvSpPr txBox="1"/>
          <p:nvPr/>
        </p:nvSpPr>
        <p:spPr>
          <a:xfrm>
            <a:off x="8137928" y="4882494"/>
            <a:ext cx="1100237" cy="41549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50" dirty="0" smtClean="0"/>
              <a:t>Retenue à la source</a:t>
            </a:r>
            <a:endParaRPr lang="fr-FR" sz="1050" dirty="0"/>
          </a:p>
        </p:txBody>
      </p:sp>
      <p:cxnSp>
        <p:nvCxnSpPr>
          <p:cNvPr id="102" name="Connecteur en angle 101"/>
          <p:cNvCxnSpPr>
            <a:stCxn id="101" idx="0"/>
          </p:cNvCxnSpPr>
          <p:nvPr/>
        </p:nvCxnSpPr>
        <p:spPr>
          <a:xfrm rot="16200000" flipV="1">
            <a:off x="7689259" y="3883706"/>
            <a:ext cx="55234" cy="1942342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necteur en angle 105"/>
          <p:cNvCxnSpPr/>
          <p:nvPr/>
        </p:nvCxnSpPr>
        <p:spPr>
          <a:xfrm flipV="1">
            <a:off x="3511440" y="3883410"/>
            <a:ext cx="787845" cy="150727"/>
          </a:xfrm>
          <a:prstGeom prst="bentConnector3">
            <a:avLst>
              <a:gd name="adj1" fmla="val -148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ZoneTexte 112"/>
          <p:cNvSpPr txBox="1"/>
          <p:nvPr/>
        </p:nvSpPr>
        <p:spPr>
          <a:xfrm>
            <a:off x="8137926" y="5589109"/>
            <a:ext cx="1100237" cy="25391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50" dirty="0" smtClean="0"/>
              <a:t>Pied du bulletin</a:t>
            </a:r>
            <a:endParaRPr lang="fr-FR" sz="1050" dirty="0"/>
          </a:p>
        </p:txBody>
      </p:sp>
      <p:sp>
        <p:nvSpPr>
          <p:cNvPr id="114" name="Rectangle à coins arrondis 113"/>
          <p:cNvSpPr/>
          <p:nvPr/>
        </p:nvSpPr>
        <p:spPr>
          <a:xfrm>
            <a:off x="8185018" y="5542270"/>
            <a:ext cx="1006054" cy="381000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5" name="Connecteur droit avec flèche 114"/>
          <p:cNvCxnSpPr/>
          <p:nvPr/>
        </p:nvCxnSpPr>
        <p:spPr>
          <a:xfrm flipH="1">
            <a:off x="7948863" y="5741654"/>
            <a:ext cx="23615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5409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Haut bulletin 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9071" y="1097280"/>
            <a:ext cx="9719146" cy="4774103"/>
          </a:xfrm>
          <a:prstGeom prst="rect">
            <a:avLst/>
          </a:prstGeom>
        </p:spPr>
      </p:pic>
      <p:sp>
        <p:nvSpPr>
          <p:cNvPr id="13" name="Espace réservé du texte 12"/>
          <p:cNvSpPr>
            <a:spLocks noGrp="1"/>
          </p:cNvSpPr>
          <p:nvPr>
            <p:ph type="body" sz="quarter" idx="10"/>
          </p:nvPr>
        </p:nvSpPr>
        <p:spPr>
          <a:xfrm>
            <a:off x="346123" y="6388058"/>
            <a:ext cx="8922364" cy="313932"/>
          </a:xfrm>
        </p:spPr>
        <p:txBody>
          <a:bodyPr/>
          <a:lstStyle/>
          <a:p>
            <a:r>
              <a:rPr lang="fr-FR" dirty="0"/>
              <a:t>Les petits déjeuners de la DRH • </a:t>
            </a:r>
            <a:r>
              <a:rPr lang="fr-FR" dirty="0" smtClean="0"/>
              <a:t> 12 janvier 2023</a:t>
            </a:r>
            <a:endParaRPr lang="fr-FR" dirty="0"/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1526879" y="55398"/>
            <a:ext cx="10352951" cy="661308"/>
          </a:xfrm>
        </p:spPr>
        <p:txBody>
          <a:bodyPr>
            <a:normAutofit/>
          </a:bodyPr>
          <a:lstStyle/>
          <a:p>
            <a:r>
              <a:rPr lang="fr-FR" dirty="0"/>
              <a:t>3</a:t>
            </a:r>
            <a:r>
              <a:rPr lang="fr-FR" dirty="0" smtClean="0"/>
              <a:t>. L’en-tête du bulletin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1310461" y="1086904"/>
            <a:ext cx="9690835" cy="4740743"/>
          </a:xfrm>
          <a:prstGeom prst="rect">
            <a:avLst/>
          </a:prstGeom>
          <a:solidFill>
            <a:srgbClr val="0070C0">
              <a:alpha val="20000"/>
            </a:srgbClr>
          </a:solidFill>
          <a:ln w="31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43013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7827" y="1009114"/>
            <a:ext cx="9173855" cy="2238687"/>
          </a:xfrm>
          <a:prstGeom prst="rect">
            <a:avLst/>
          </a:prstGeom>
        </p:spPr>
      </p:pic>
      <p:sp>
        <p:nvSpPr>
          <p:cNvPr id="13" name="Espace réservé du texte 12"/>
          <p:cNvSpPr>
            <a:spLocks noGrp="1"/>
          </p:cNvSpPr>
          <p:nvPr>
            <p:ph type="body" sz="quarter" idx="10"/>
          </p:nvPr>
        </p:nvSpPr>
        <p:spPr>
          <a:xfrm>
            <a:off x="346123" y="6388058"/>
            <a:ext cx="8922364" cy="313932"/>
          </a:xfrm>
        </p:spPr>
        <p:txBody>
          <a:bodyPr/>
          <a:lstStyle/>
          <a:p>
            <a:r>
              <a:rPr lang="fr-FR" dirty="0"/>
              <a:t>Les petits déjeuners de la DRH • </a:t>
            </a:r>
            <a:r>
              <a:rPr lang="fr-FR" dirty="0" smtClean="0"/>
              <a:t> 12 janvier 2023</a:t>
            </a:r>
            <a:endParaRPr lang="fr-FR" dirty="0"/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1526879" y="55398"/>
            <a:ext cx="10352951" cy="661308"/>
          </a:xfrm>
        </p:spPr>
        <p:txBody>
          <a:bodyPr>
            <a:normAutofit/>
          </a:bodyPr>
          <a:lstStyle/>
          <a:p>
            <a:r>
              <a:rPr lang="fr-FR" dirty="0"/>
              <a:t>4</a:t>
            </a:r>
            <a:r>
              <a:rPr lang="fr-FR" dirty="0" smtClean="0"/>
              <a:t>. Les éléments de la rémunération 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31671" y="3540209"/>
            <a:ext cx="1153477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fr-FR" u="sng" dirty="0" smtClean="0"/>
              <a:t>Traitement de base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dirty="0" smtClean="0"/>
              <a:t>: indice majoré de l’échelon de l’agent (365) X valeur du point d’indice (</a:t>
            </a:r>
            <a:r>
              <a:rPr lang="fr-FR" dirty="0" smtClean="0"/>
              <a:t>4,9228 </a:t>
            </a:r>
            <a:r>
              <a:rPr lang="fr-FR" dirty="0" smtClean="0"/>
              <a:t>€)</a:t>
            </a:r>
          </a:p>
          <a:p>
            <a:pPr algn="just"/>
            <a:endParaRPr lang="fr-FR" dirty="0" smtClean="0"/>
          </a:p>
          <a:p>
            <a:pPr marL="285750" indent="-285750">
              <a:buFontTx/>
              <a:buChar char="-"/>
            </a:pPr>
            <a:r>
              <a:rPr lang="fr-FR" u="sng" dirty="0" smtClean="0"/>
              <a:t>Nouvelle Bonification </a:t>
            </a:r>
            <a:r>
              <a:rPr lang="fr-FR" u="sng" dirty="0"/>
              <a:t>I</a:t>
            </a:r>
            <a:r>
              <a:rPr lang="fr-FR" u="sng" dirty="0" smtClean="0"/>
              <a:t>ndiciaire</a:t>
            </a:r>
            <a:r>
              <a:rPr lang="fr-FR" dirty="0" smtClean="0"/>
              <a:t> nombre de points du motif d’attribution (10) X valeur du point d’indice (</a:t>
            </a:r>
            <a:r>
              <a:rPr lang="fr-FR" dirty="0" smtClean="0"/>
              <a:t>4,9228 €</a:t>
            </a:r>
            <a:r>
              <a:rPr lang="fr-FR" dirty="0" smtClean="0"/>
              <a:t>)</a:t>
            </a:r>
            <a:br>
              <a:rPr lang="fr-FR" dirty="0" smtClean="0"/>
            </a:br>
            <a:r>
              <a:rPr lang="fr-FR" dirty="0" smtClean="0"/>
              <a:t>NB : seuls les fonctionnaires peuvent en bénéficier (les contractuels sont exclus)</a:t>
            </a:r>
          </a:p>
          <a:p>
            <a:pPr marL="285750" indent="-285750" algn="just">
              <a:buFontTx/>
              <a:buChar char="-"/>
            </a:pPr>
            <a:endParaRPr lang="fr-FR" dirty="0" smtClean="0"/>
          </a:p>
          <a:p>
            <a:pPr marL="285750" indent="-285750" algn="just">
              <a:buFontTx/>
              <a:buChar char="-"/>
            </a:pPr>
            <a:r>
              <a:rPr lang="fr-FR" u="sng" dirty="0" smtClean="0"/>
              <a:t>IFSE Socle métier</a:t>
            </a:r>
            <a:r>
              <a:rPr lang="fr-FR" dirty="0" smtClean="0"/>
              <a:t> (régime indemnitaire) : montant défini selon la classification (parcours) du poste occupé par l’agent. Peuvent également être versées des IFSE sujétions valorisant des contraintes particulières, </a:t>
            </a:r>
            <a:r>
              <a:rPr lang="fr-FR" dirty="0"/>
              <a:t>une IFSE travail du week-end et horaires </a:t>
            </a:r>
            <a:r>
              <a:rPr lang="fr-FR" dirty="0" smtClean="0"/>
              <a:t>atypiques ou encore une IFSE tension de recrutement</a:t>
            </a:r>
          </a:p>
          <a:p>
            <a:endParaRPr lang="fr-FR" dirty="0" smtClean="0"/>
          </a:p>
          <a:p>
            <a:pPr marL="285750" indent="-285750">
              <a:buFontTx/>
              <a:buChar char="-"/>
            </a:pP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1526879" y="1016165"/>
            <a:ext cx="9154803" cy="2276793"/>
          </a:xfrm>
          <a:prstGeom prst="rect">
            <a:avLst/>
          </a:prstGeom>
          <a:solidFill>
            <a:srgbClr val="92D050">
              <a:alpha val="20000"/>
            </a:srgbClr>
          </a:solidFill>
          <a:ln w="31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75301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6826" y="896480"/>
            <a:ext cx="9173855" cy="2238687"/>
          </a:xfrm>
          <a:prstGeom prst="rect">
            <a:avLst/>
          </a:prstGeom>
        </p:spPr>
      </p:pic>
      <p:sp>
        <p:nvSpPr>
          <p:cNvPr id="13" name="Espace réservé du texte 12"/>
          <p:cNvSpPr>
            <a:spLocks noGrp="1"/>
          </p:cNvSpPr>
          <p:nvPr>
            <p:ph type="body" sz="quarter" idx="10"/>
          </p:nvPr>
        </p:nvSpPr>
        <p:spPr>
          <a:xfrm>
            <a:off x="346123" y="6388058"/>
            <a:ext cx="8922364" cy="313932"/>
          </a:xfrm>
        </p:spPr>
        <p:txBody>
          <a:bodyPr/>
          <a:lstStyle/>
          <a:p>
            <a:r>
              <a:rPr lang="fr-FR" dirty="0"/>
              <a:t>Les petits déjeuners de la DRH • </a:t>
            </a:r>
            <a:r>
              <a:rPr lang="fr-FR" dirty="0" smtClean="0"/>
              <a:t> 12 janvier 2023</a:t>
            </a:r>
            <a:endParaRPr lang="fr-FR" dirty="0"/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1526879" y="55398"/>
            <a:ext cx="10352951" cy="661308"/>
          </a:xfrm>
        </p:spPr>
        <p:txBody>
          <a:bodyPr>
            <a:normAutofit/>
          </a:bodyPr>
          <a:lstStyle/>
          <a:p>
            <a:r>
              <a:rPr lang="fr-FR" dirty="0"/>
              <a:t>4</a:t>
            </a:r>
            <a:r>
              <a:rPr lang="fr-FR" dirty="0" smtClean="0"/>
              <a:t>. Les éléments de la rémunération 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33350" y="3373721"/>
            <a:ext cx="117464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fr-FR" u="sng" dirty="0" smtClean="0"/>
              <a:t>Indemnité compensatrice hausse CSG (fonctionnaires)</a:t>
            </a:r>
            <a:r>
              <a:rPr lang="fr-FR" dirty="0" smtClean="0"/>
              <a:t> : montant visant à compenser la perte de rémunération nette induite par la hausse de la cotisation CSG au 1</a:t>
            </a:r>
            <a:r>
              <a:rPr lang="fr-FR" baseline="30000" dirty="0" smtClean="0"/>
              <a:t>er</a:t>
            </a:r>
            <a:r>
              <a:rPr lang="fr-FR" dirty="0" smtClean="0"/>
              <a:t> janvier 2018</a:t>
            </a:r>
          </a:p>
          <a:p>
            <a:pPr algn="just"/>
            <a:endParaRPr lang="fr-FR" dirty="0" smtClean="0"/>
          </a:p>
          <a:p>
            <a:pPr marL="285750" indent="-285750" algn="just">
              <a:buFontTx/>
              <a:buChar char="-"/>
            </a:pPr>
            <a:r>
              <a:rPr lang="fr-FR" u="sng" dirty="0" smtClean="0"/>
              <a:t>Participation employeur prévoyance/santé</a:t>
            </a:r>
            <a:r>
              <a:rPr lang="fr-FR" dirty="0" smtClean="0"/>
              <a:t> : contribution de l’employeur au financement des cotisations prévoyance/santé des contrats labellisés</a:t>
            </a:r>
          </a:p>
          <a:p>
            <a:pPr marL="285750" indent="-285750" algn="just">
              <a:buFontTx/>
              <a:buChar char="-"/>
            </a:pPr>
            <a:endParaRPr lang="fr-FR" dirty="0"/>
          </a:p>
          <a:p>
            <a:pPr marL="285750" indent="-285750" algn="just">
              <a:buFontTx/>
              <a:buChar char="-"/>
            </a:pPr>
            <a:r>
              <a:rPr lang="fr-FR" u="sng" dirty="0" smtClean="0"/>
              <a:t>Salaire brut</a:t>
            </a:r>
            <a:r>
              <a:rPr lang="fr-FR" dirty="0" smtClean="0"/>
              <a:t> : ensemble des éléments de rémunération versés avant la déduction des cotisations salariales et de la retenue à la source</a:t>
            </a:r>
          </a:p>
          <a:p>
            <a:pPr marL="285750" indent="-285750">
              <a:buFontTx/>
              <a:buChar char="-"/>
            </a:pPr>
            <a:endParaRPr lang="fr-FR" dirty="0" smtClean="0"/>
          </a:p>
          <a:p>
            <a:endParaRPr lang="fr-FR" dirty="0" smtClean="0"/>
          </a:p>
          <a:p>
            <a:pPr marL="285750" indent="-285750">
              <a:buFontTx/>
              <a:buChar char="-"/>
            </a:pP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1526879" y="946086"/>
            <a:ext cx="9046911" cy="2238687"/>
          </a:xfrm>
          <a:prstGeom prst="rect">
            <a:avLst/>
          </a:prstGeom>
          <a:solidFill>
            <a:srgbClr val="92D050">
              <a:alpha val="20000"/>
            </a:srgbClr>
          </a:solidFill>
          <a:ln w="31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8391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/>
          <p:cNvSpPr>
            <a:spLocks noGrp="1"/>
          </p:cNvSpPr>
          <p:nvPr>
            <p:ph type="body" sz="quarter" idx="10"/>
          </p:nvPr>
        </p:nvSpPr>
        <p:spPr>
          <a:xfrm>
            <a:off x="346123" y="6388058"/>
            <a:ext cx="8922364" cy="313932"/>
          </a:xfrm>
        </p:spPr>
        <p:txBody>
          <a:bodyPr/>
          <a:lstStyle/>
          <a:p>
            <a:r>
              <a:rPr lang="fr-FR" dirty="0"/>
              <a:t>Les petits déjeuners de la DRH • </a:t>
            </a:r>
            <a:r>
              <a:rPr lang="fr-FR" dirty="0" smtClean="0"/>
              <a:t> 12 janvier 2023</a:t>
            </a:r>
            <a:endParaRPr lang="fr-FR" dirty="0"/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1526879" y="55398"/>
            <a:ext cx="10352951" cy="661308"/>
          </a:xfrm>
        </p:spPr>
        <p:txBody>
          <a:bodyPr>
            <a:normAutofit fontScale="90000"/>
          </a:bodyPr>
          <a:lstStyle/>
          <a:p>
            <a:r>
              <a:rPr lang="fr-FR" dirty="0"/>
              <a:t>5</a:t>
            </a:r>
            <a:r>
              <a:rPr lang="fr-FR" dirty="0" smtClean="0"/>
              <a:t>. Les retenues des agents titulaires et stagiaires 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61925" y="3465725"/>
            <a:ext cx="1174648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fr-FR" u="sng" dirty="0" smtClean="0"/>
              <a:t>CNRACL</a:t>
            </a:r>
            <a:r>
              <a:rPr lang="fr-FR" dirty="0" smtClean="0"/>
              <a:t> : cotisation retraite prélevée sur le traitement indiciaire et la NBI. </a:t>
            </a:r>
            <a:r>
              <a:rPr lang="fr-FR" i="1" dirty="0" smtClean="0"/>
              <a:t>Taux : 11,10%</a:t>
            </a:r>
          </a:p>
          <a:p>
            <a:pPr marL="285750" indent="-285750" algn="just">
              <a:buFontTx/>
              <a:buChar char="-"/>
            </a:pPr>
            <a:endParaRPr lang="fr-FR" sz="1200" dirty="0"/>
          </a:p>
          <a:p>
            <a:pPr marL="285750" indent="-285750" algn="just">
              <a:buFontTx/>
              <a:buChar char="-"/>
            </a:pPr>
            <a:r>
              <a:rPr lang="fr-FR" u="sng" dirty="0" smtClean="0"/>
              <a:t>CSG et RDS</a:t>
            </a:r>
            <a:r>
              <a:rPr lang="fr-FR" i="1" dirty="0" smtClean="0"/>
              <a:t> </a:t>
            </a:r>
            <a:r>
              <a:rPr lang="fr-FR" dirty="0" smtClean="0"/>
              <a:t>: impôts prélevés sur l’ensemble de la rémunération afin de financer le système de protection sociale. </a:t>
            </a:r>
            <a:r>
              <a:rPr lang="fr-FR" i="1" dirty="0" smtClean="0"/>
              <a:t>Taux : 9,7%</a:t>
            </a:r>
          </a:p>
          <a:p>
            <a:pPr marL="285750" indent="-285750" algn="just">
              <a:buFontTx/>
              <a:buChar char="-"/>
            </a:pPr>
            <a:endParaRPr lang="fr-FR" sz="1200" dirty="0" smtClean="0"/>
          </a:p>
          <a:p>
            <a:pPr marL="285750" indent="-285750" algn="just">
              <a:buFontTx/>
              <a:buChar char="-"/>
            </a:pPr>
            <a:r>
              <a:rPr lang="fr-FR" u="sng" dirty="0" smtClean="0"/>
              <a:t>RAFP</a:t>
            </a:r>
            <a:r>
              <a:rPr lang="fr-FR" dirty="0" smtClean="0"/>
              <a:t> : cotisation retraite prélevée sur les éléments de rémunération n’entrant pas dans l’assiette CNRACL : RIFSEEP, primes, allocation vacances, supplément familial de traitement, astreintes, etc. </a:t>
            </a:r>
          </a:p>
          <a:p>
            <a:pPr marL="285750" indent="-285750" algn="just">
              <a:buFontTx/>
              <a:buChar char="-"/>
            </a:pPr>
            <a:endParaRPr lang="fr-FR" sz="1200" dirty="0"/>
          </a:p>
          <a:p>
            <a:pPr algn="ctr"/>
            <a:r>
              <a:rPr lang="fr-FR" dirty="0" smtClean="0"/>
              <a:t>Total des cotisations assises sur le traitement indiciaire et la NBI : 20,63% (part agent) et 49,98% (part collectivité)</a:t>
            </a:r>
          </a:p>
          <a:p>
            <a:pPr algn="ctr"/>
            <a:r>
              <a:rPr lang="fr-FR" dirty="0" smtClean="0"/>
              <a:t>Total des cotisations assises sur les autres éléments : 14,53 % (part agent) et 5% (part collectivité)</a:t>
            </a:r>
          </a:p>
          <a:p>
            <a:pPr marL="285750" indent="-285750">
              <a:buFontTx/>
              <a:buChar char="-"/>
            </a:pPr>
            <a:endParaRPr lang="fr-FR" dirty="0" smtClean="0"/>
          </a:p>
          <a:p>
            <a:endParaRPr lang="fr-FR" dirty="0" smtClean="0"/>
          </a:p>
          <a:p>
            <a:pPr marL="285750" indent="-285750">
              <a:buFontTx/>
              <a:buChar char="-"/>
            </a:pP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45350" y="1477016"/>
            <a:ext cx="6988146" cy="1928027"/>
          </a:xfrm>
          <a:prstGeom prst="rect">
            <a:avLst/>
          </a:prstGeom>
          <a:ln w="3175">
            <a:solidFill>
              <a:schemeClr val="tx1"/>
            </a:solidFill>
            <a:prstDash val="sysDash"/>
          </a:ln>
        </p:spPr>
      </p:pic>
      <p:sp>
        <p:nvSpPr>
          <p:cNvPr id="3" name="Rectangle 2"/>
          <p:cNvSpPr/>
          <p:nvPr/>
        </p:nvSpPr>
        <p:spPr>
          <a:xfrm>
            <a:off x="219075" y="5321752"/>
            <a:ext cx="11689330" cy="7905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45350" y="845274"/>
            <a:ext cx="6963747" cy="63826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445349" y="845274"/>
            <a:ext cx="6963747" cy="2554973"/>
          </a:xfrm>
          <a:prstGeom prst="rect">
            <a:avLst/>
          </a:prstGeom>
          <a:solidFill>
            <a:srgbClr val="FF5050">
              <a:alpha val="20000"/>
            </a:srgbClr>
          </a:solidFill>
          <a:ln w="31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75115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_CONDATE_footerNoir">
  <a:themeElements>
    <a:clrScheme name="PREZ CONDATE_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0745F"/>
      </a:accent1>
      <a:accent2>
        <a:srgbClr val="559B7F"/>
      </a:accent2>
      <a:accent3>
        <a:srgbClr val="77B59C"/>
      </a:accent3>
      <a:accent4>
        <a:srgbClr val="ABD1C2"/>
      </a:accent4>
      <a:accent5>
        <a:srgbClr val="476A81"/>
      </a:accent5>
      <a:accent6>
        <a:srgbClr val="6A92AE"/>
      </a:accent6>
      <a:hlink>
        <a:srgbClr val="0563C1"/>
      </a:hlink>
      <a:folHlink>
        <a:srgbClr val="954F72"/>
      </a:folHlink>
    </a:clrScheme>
    <a:fontScheme name="Condate">
      <a:majorFont>
        <a:latin typeface="Condate Medium"/>
        <a:ea typeface=""/>
        <a:cs typeface=""/>
      </a:majorFont>
      <a:minorFont>
        <a:latin typeface="DM Sans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ésentation1" id="{BADFC007-DAF6-442C-89A9-652AD055132C}" vid="{995BAD48-E47C-4E9D-A96A-31CD5D52F7D0}"/>
    </a:ext>
  </a:extLst>
</a:theme>
</file>

<file path=ppt/theme/theme2.xml><?xml version="1.0" encoding="utf-8"?>
<a:theme xmlns:a="http://schemas.openxmlformats.org/drawingml/2006/main" name="1_PREZ_CONDATE_footer blanc">
  <a:themeElements>
    <a:clrScheme name="PREZ CONDATE_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0745F"/>
      </a:accent1>
      <a:accent2>
        <a:srgbClr val="559B7F"/>
      </a:accent2>
      <a:accent3>
        <a:srgbClr val="77B59C"/>
      </a:accent3>
      <a:accent4>
        <a:srgbClr val="ABD1C2"/>
      </a:accent4>
      <a:accent5>
        <a:srgbClr val="476A81"/>
      </a:accent5>
      <a:accent6>
        <a:srgbClr val="6A92AE"/>
      </a:accent6>
      <a:hlink>
        <a:srgbClr val="0563C1"/>
      </a:hlink>
      <a:folHlink>
        <a:srgbClr val="954F72"/>
      </a:folHlink>
    </a:clrScheme>
    <a:fontScheme name="Condate DM">
      <a:majorFont>
        <a:latin typeface="Condate Medium"/>
        <a:ea typeface=""/>
        <a:cs typeface=""/>
      </a:majorFont>
      <a:minorFont>
        <a:latin typeface="DM Sans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ésentation1" id="{BADFC007-DAF6-442C-89A9-652AD055132C}" vid="{4893FF2C-7509-46A2-A739-7566894297D1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4F31866CA1954B90D13EA87B33277B" ma:contentTypeVersion="8" ma:contentTypeDescription="Crée un document." ma:contentTypeScope="" ma:versionID="681087671543194bc55c2fdb9f6d928a">
  <xsd:schema xmlns:xsd="http://www.w3.org/2001/XMLSchema" xmlns:xs="http://www.w3.org/2001/XMLSchema" xmlns:p="http://schemas.microsoft.com/office/2006/metadata/properties" xmlns:ns2="a9d413ea-c7af-4dff-be7c-11dcd1c97ad2" targetNamespace="http://schemas.microsoft.com/office/2006/metadata/properties" ma:root="true" ma:fieldsID="d1401be3f91d834fdc75683191426b47" ns2:_="">
    <xsd:import namespace="a9d413ea-c7af-4dff-be7c-11dcd1c97a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d413ea-c7af-4dff-be7c-11dcd1c97a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81B4576-E46D-4ED8-9D42-37ED58BEC9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d413ea-c7af-4dff-be7c-11dcd1c97a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7C10960-11CE-4575-B32B-5BD4604FB822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a9d413ea-c7af-4dff-be7c-11dcd1c97ad2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4A669C2-E9F5-466E-830D-5B3C3C7030B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Modèle PPT_VilleEtMetropole_OK</Template>
  <TotalTime>1492</TotalTime>
  <Words>954</Words>
  <Application>Microsoft Office PowerPoint</Application>
  <PresentationFormat>Personnalisé</PresentationFormat>
  <Paragraphs>118</Paragraphs>
  <Slides>14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14</vt:i4>
      </vt:variant>
    </vt:vector>
  </HeadingPairs>
  <TitlesOfParts>
    <vt:vector size="16" baseType="lpstr">
      <vt:lpstr>PREZ_CONDATE_footerNoir</vt:lpstr>
      <vt:lpstr>1_PREZ_CONDATE_footer blanc</vt:lpstr>
      <vt:lpstr>Diapositive 1</vt:lpstr>
      <vt:lpstr>Comprendre un bulletin de paie en 30 minutes</vt:lpstr>
      <vt:lpstr>Déroulé</vt:lpstr>
      <vt:lpstr>1. L’élaboration des bulletins de paie</vt:lpstr>
      <vt:lpstr>2. L’architecture du bulletin de paie</vt:lpstr>
      <vt:lpstr>3. L’en-tête du bulletin</vt:lpstr>
      <vt:lpstr>4. Les éléments de la rémunération </vt:lpstr>
      <vt:lpstr>4. Les éléments de la rémunération </vt:lpstr>
      <vt:lpstr>5. Les retenues des agents titulaires et stagiaires </vt:lpstr>
      <vt:lpstr>6. Les retenues des agents contractuels</vt:lpstr>
      <vt:lpstr>7. La retenue à la source de l’impôt sur le revenu</vt:lpstr>
      <vt:lpstr>8. Le pied du bulletin</vt:lpstr>
      <vt:lpstr>Récapitulatif</vt:lpstr>
      <vt:lpstr>9. Focus sur le RIFSEEP : les principes </vt:lpstr>
    </vt:vector>
  </TitlesOfParts>
  <Company>Rennes Métropole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Modèle de présentation</dc:subject>
  <dc:creator>j.lappel@rennesmetropole.fr</dc:creator>
  <cp:keywords>Identité Rennes 2022</cp:keywords>
  <cp:lastModifiedBy>Utilisateur</cp:lastModifiedBy>
  <cp:revision>150</cp:revision>
  <dcterms:created xsi:type="dcterms:W3CDTF">2022-12-02T13:47:19Z</dcterms:created>
  <dcterms:modified xsi:type="dcterms:W3CDTF">2026-05-29T13:57:44Z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0x010100334F31866CA1954B90D13EA87B33277B</vt:lpwstr>
  </property>
</Properties>
</file>